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4"/>
  </p:notesMasterIdLst>
  <p:sldIdLst>
    <p:sldId id="256" r:id="rId3"/>
    <p:sldId id="291" r:id="rId4"/>
    <p:sldId id="262" r:id="rId5"/>
    <p:sldId id="295" r:id="rId6"/>
    <p:sldId id="269" r:id="rId7"/>
    <p:sldId id="263" r:id="rId8"/>
    <p:sldId id="289" r:id="rId9"/>
    <p:sldId id="266" r:id="rId10"/>
    <p:sldId id="290" r:id="rId11"/>
    <p:sldId id="270" r:id="rId12"/>
    <p:sldId id="310" r:id="rId13"/>
    <p:sldId id="311" r:id="rId14"/>
    <p:sldId id="308" r:id="rId15"/>
    <p:sldId id="287" r:id="rId16"/>
    <p:sldId id="283" r:id="rId17"/>
    <p:sldId id="274" r:id="rId18"/>
    <p:sldId id="296" r:id="rId19"/>
    <p:sldId id="297" r:id="rId20"/>
    <p:sldId id="298" r:id="rId21"/>
    <p:sldId id="299" r:id="rId22"/>
    <p:sldId id="300" r:id="rId23"/>
    <p:sldId id="303" r:id="rId24"/>
    <p:sldId id="301" r:id="rId25"/>
    <p:sldId id="304" r:id="rId26"/>
    <p:sldId id="302" r:id="rId27"/>
    <p:sldId id="305" r:id="rId28"/>
    <p:sldId id="306" r:id="rId29"/>
    <p:sldId id="307" r:id="rId30"/>
    <p:sldId id="309" r:id="rId31"/>
    <p:sldId id="312" r:id="rId32"/>
    <p:sldId id="27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Rg st="1" end="39"/>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89433"/>
    <a:srgbClr val="D6F6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59216" autoAdjust="0"/>
  </p:normalViewPr>
  <p:slideViewPr>
    <p:cSldViewPr>
      <p:cViewPr varScale="1">
        <p:scale>
          <a:sx n="65" d="100"/>
          <a:sy n="65" d="100"/>
        </p:scale>
        <p:origin x="253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341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6D205B-BB0D-4465-9B61-4CA859492FA1}" type="datetimeFigureOut">
              <a:rPr lang="en-US" smtClean="0"/>
              <a:t>2/7/2025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74949-EF62-436C-8E05-E3A7A3001B05}" type="slidenum">
              <a:rPr lang="en-US" smtClean="0"/>
              <a:t>‹#›</a:t>
            </a:fld>
            <a:endParaRPr lang="en-US"/>
          </a:p>
        </p:txBody>
      </p:sp>
    </p:spTree>
    <p:extLst>
      <p:ext uri="{BB962C8B-B14F-4D97-AF65-F5344CB8AC3E}">
        <p14:creationId xmlns:p14="http://schemas.microsoft.com/office/powerpoint/2010/main" val="152787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t>For many decades now, the groundwater community has used b</a:t>
            </a:r>
            <a:r>
              <a:rPr lang="en-US" sz="1400" dirty="0"/>
              <a:t>orehole geophysical logging techniques to characterize aquifers and identify permeable</a:t>
            </a:r>
            <a:r>
              <a:rPr lang="en-US" sz="1400" baseline="0" dirty="0"/>
              <a:t> / hydraulically important zones </a:t>
            </a:r>
            <a:r>
              <a:rPr lang="en-US" sz="1400" dirty="0"/>
              <a:t>intersecting the borehole wall</a:t>
            </a:r>
            <a:r>
              <a:rPr lang="en-US" sz="1400" baseline="0" dirty="0"/>
              <a:t>.  Municipalities, water conservation districts, individual homeowner’s and numerous other entities contract logging service companies or consultants to </a:t>
            </a:r>
            <a:r>
              <a:rPr lang="en-US" sz="1400" baseline="0" dirty="0" err="1"/>
              <a:t>geophysically</a:t>
            </a:r>
            <a:r>
              <a:rPr lang="en-US" sz="1400" baseline="0" dirty="0"/>
              <a:t> log wells to determine location, thickness, transmissivity, and quality of primary permeability aquifers and fractured rock or secondary permeability zones. Geophysical logs are used for petrophysical properties logging, rock-typing, etc.  In the groundwater industry, in-situ estimates of porosity are useful.  With that in mind today, I am going to discuss two downhole tools that help us estimate porosity, borehole magnetic resonance (BMR), and a recently developed non-chemical source neutron generator tool.  I will also describe a few advances in digital video surveying developed for the groundwater marketplace.</a:t>
            </a:r>
            <a:endParaRPr lang="en-US" sz="1400" dirty="0"/>
          </a:p>
        </p:txBody>
      </p:sp>
      <p:sp>
        <p:nvSpPr>
          <p:cNvPr id="4" name="Slide Number Placeholder 3"/>
          <p:cNvSpPr>
            <a:spLocks noGrp="1"/>
          </p:cNvSpPr>
          <p:nvPr>
            <p:ph type="sldNum" sz="quarter" idx="10"/>
          </p:nvPr>
        </p:nvSpPr>
        <p:spPr/>
        <p:txBody>
          <a:bodyPr/>
          <a:lstStyle/>
          <a:p>
            <a:fld id="{02874949-EF62-436C-8E05-E3A7A3001B05}" type="slidenum">
              <a:rPr lang="en-US" smtClean="0"/>
              <a:t>1</a:t>
            </a:fld>
            <a:endParaRPr lang="en-US"/>
          </a:p>
        </p:txBody>
      </p:sp>
    </p:spTree>
    <p:extLst>
      <p:ext uri="{BB962C8B-B14F-4D97-AF65-F5344CB8AC3E}">
        <p14:creationId xmlns:p14="http://schemas.microsoft.com/office/powerpoint/2010/main" val="2068591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Mini-Loggers, have same basic capability as larger truck-mount systems, and are easy to rent for short term projects.</a:t>
            </a:r>
          </a:p>
        </p:txBody>
      </p:sp>
      <p:sp>
        <p:nvSpPr>
          <p:cNvPr id="4" name="Slide Number Placeholder 3"/>
          <p:cNvSpPr>
            <a:spLocks noGrp="1"/>
          </p:cNvSpPr>
          <p:nvPr>
            <p:ph type="sldNum" sz="quarter" idx="10"/>
          </p:nvPr>
        </p:nvSpPr>
        <p:spPr/>
        <p:txBody>
          <a:bodyPr/>
          <a:lstStyle/>
          <a:p>
            <a:fld id="{02874949-EF62-436C-8E05-E3A7A3001B05}" type="slidenum">
              <a:rPr lang="en-US" smtClean="0"/>
              <a:t>10</a:t>
            </a:fld>
            <a:endParaRPr lang="en-US"/>
          </a:p>
        </p:txBody>
      </p:sp>
    </p:spTree>
    <p:extLst>
      <p:ext uri="{BB962C8B-B14F-4D97-AF65-F5344CB8AC3E}">
        <p14:creationId xmlns:p14="http://schemas.microsoft.com/office/powerpoint/2010/main" val="131224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A7445-D8D9-F795-2877-CA9E080E1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EFE866-5A22-0C5B-7AA6-52DC6E5F08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9D089-4187-6BCC-1DFC-F6C2A7A9CC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406B63-EB52-7ABB-40D0-791A2DAE5CD4}"/>
              </a:ext>
            </a:extLst>
          </p:cNvPr>
          <p:cNvSpPr>
            <a:spLocks noGrp="1"/>
          </p:cNvSpPr>
          <p:nvPr>
            <p:ph type="sldNum" sz="quarter" idx="10"/>
          </p:nvPr>
        </p:nvSpPr>
        <p:spPr/>
        <p:txBody>
          <a:bodyPr/>
          <a:lstStyle/>
          <a:p>
            <a:fld id="{02874949-EF62-436C-8E05-E3A7A3001B05}" type="slidenum">
              <a:rPr lang="en-US" smtClean="0"/>
              <a:t>11</a:t>
            </a:fld>
            <a:endParaRPr lang="en-US"/>
          </a:p>
        </p:txBody>
      </p:sp>
    </p:spTree>
    <p:extLst>
      <p:ext uri="{BB962C8B-B14F-4D97-AF65-F5344CB8AC3E}">
        <p14:creationId xmlns:p14="http://schemas.microsoft.com/office/powerpoint/2010/main" val="590804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1C6FB-3313-F627-2463-40551FA50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67544-70C5-E330-7C31-843B87292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826CCC-AA2A-2395-B404-AF4BD7223D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5D6E47-3B3F-5FD9-E102-2685302DE72C}"/>
              </a:ext>
            </a:extLst>
          </p:cNvPr>
          <p:cNvSpPr>
            <a:spLocks noGrp="1"/>
          </p:cNvSpPr>
          <p:nvPr>
            <p:ph type="sldNum" sz="quarter" idx="10"/>
          </p:nvPr>
        </p:nvSpPr>
        <p:spPr/>
        <p:txBody>
          <a:bodyPr/>
          <a:lstStyle/>
          <a:p>
            <a:fld id="{02874949-EF62-436C-8E05-E3A7A3001B05}" type="slidenum">
              <a:rPr lang="en-US" smtClean="0"/>
              <a:t>12</a:t>
            </a:fld>
            <a:endParaRPr lang="en-US"/>
          </a:p>
        </p:txBody>
      </p:sp>
    </p:spTree>
    <p:extLst>
      <p:ext uri="{BB962C8B-B14F-4D97-AF65-F5344CB8AC3E}">
        <p14:creationId xmlns:p14="http://schemas.microsoft.com/office/powerpoint/2010/main" val="543582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24A95-99B1-BF59-DCFF-784E390A7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3F8A6-F3BD-C64C-6AAB-EDB846553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A9DAF-4E8C-E15E-2F1D-70DCBFAFE7C4}"/>
              </a:ext>
            </a:extLst>
          </p:cNvPr>
          <p:cNvSpPr>
            <a:spLocks noGrp="1"/>
          </p:cNvSpPr>
          <p:nvPr>
            <p:ph type="body" idx="1"/>
          </p:nvPr>
        </p:nvSpPr>
        <p:spPr/>
        <p:txBody>
          <a:bodyPr/>
          <a:lstStyle/>
          <a:p>
            <a:r>
              <a:rPr lang="en-US" sz="1400" kern="1200" dirty="0">
                <a:solidFill>
                  <a:schemeClr val="tx1"/>
                </a:solidFill>
                <a:effectLst/>
                <a:latin typeface="+mn-lt"/>
                <a:ea typeface="+mn-ea"/>
                <a:cs typeface="+mn-cs"/>
              </a:rPr>
              <a:t>So, what does data look like coming from these logging platforms nowadays.</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Since the mid-1990’s multi-point galvanic resistivity replaced historical “long &amp; short” normal resistivity logging, allowing principal investigators, hydrogeologists, city water planners, and others to improve the characterization of shallow aquifers from geophysical logs. This typical groundwater well log includes natural gamma (red – Track 1), SP (green – Track 2), Single Point Resistance (blue – Track 2), Hydrogeologists often use the SPR log to get an accurate aquifer thickness and is often used for ‘b” in the Transmissivity equation, T = kb.  4-spacing resistivity – right track).  Electrode spacing is typically 8-16-32-64 inches.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If the borehole fluid resistivity &amp; temperature are known, total dissolved solids can be estimated (right side shading log).</a:t>
            </a:r>
          </a:p>
          <a:p>
            <a:endParaRPr lang="en-US" alt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4FFC01D2-44B6-2329-DC4E-EBE060F86B54}"/>
              </a:ext>
            </a:extLst>
          </p:cNvPr>
          <p:cNvSpPr>
            <a:spLocks noGrp="1"/>
          </p:cNvSpPr>
          <p:nvPr>
            <p:ph type="sldNum" sz="quarter" idx="10"/>
          </p:nvPr>
        </p:nvSpPr>
        <p:spPr/>
        <p:txBody>
          <a:bodyPr/>
          <a:lstStyle/>
          <a:p>
            <a:fld id="{02874949-EF62-436C-8E05-E3A7A3001B05}" type="slidenum">
              <a:rPr lang="en-US" smtClean="0"/>
              <a:t>13</a:t>
            </a:fld>
            <a:endParaRPr lang="en-US"/>
          </a:p>
        </p:txBody>
      </p:sp>
    </p:spTree>
    <p:extLst>
      <p:ext uri="{BB962C8B-B14F-4D97-AF65-F5344CB8AC3E}">
        <p14:creationId xmlns:p14="http://schemas.microsoft.com/office/powerpoint/2010/main" val="2945525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This water resistivity estimation method is based in part by the ratio of the fully saturated aquifer (R64 log) to the resistivity of the fully flushed zone (R8, R16) adjacent to the annulus in a mud-filled borehole as developed from Archie’s equations in 1942.</a:t>
            </a:r>
          </a:p>
          <a:p>
            <a:endParaRPr lang="en-US" altLang="en-US" sz="1800" dirty="0"/>
          </a:p>
          <a:p>
            <a:pPr marR="0" algn="l"/>
            <a:r>
              <a:rPr lang="en-US" sz="1400" b="0" i="0" u="none" strike="noStrike" baseline="0" dirty="0">
                <a:solidFill>
                  <a:srgbClr val="000000"/>
                </a:solidFill>
                <a:latin typeface="Times New Roman" panose="02020603050405020304" pitchFamily="18" charset="0"/>
              </a:rPr>
              <a:t>Porosity is generally determined by selecting a rock property that varies greatly between non-porous rock, and the formation water. If the response of a certain measurement is known for water, logs but for non-porous rock, then a relationship can generally be determined for estimating porosity from the measurement. This is commonly done with compensated gamma-gamma density logs, neutron logs, and sonic logs. The percent volume of clay in a rock can be estimated using a natural gamma log. Porosity indicated by these methods, along with clay volume, are sometimes used to calculate effective porosity. Fracture porosity and other types of secondary porosity are not usually indicated by these conventional geophysical logs but can de identified with imaging devices. </a:t>
            </a:r>
          </a:p>
          <a:p>
            <a:pPr marR="0" algn="l"/>
            <a:r>
              <a:rPr lang="en-US" sz="1400" b="0" i="0" u="none" strike="noStrike" baseline="0" dirty="0">
                <a:solidFill>
                  <a:srgbClr val="000000"/>
                </a:solidFill>
                <a:latin typeface="Times New Roman" panose="02020603050405020304" pitchFamily="18" charset="0"/>
              </a:rPr>
              <a:t>Archie’s Law can be used to estimate porosity when </a:t>
            </a:r>
            <a:r>
              <a:rPr lang="en-US" sz="1400" b="0" i="1" u="none" strike="noStrike" baseline="0" dirty="0" err="1">
                <a:solidFill>
                  <a:srgbClr val="000000"/>
                </a:solidFill>
                <a:latin typeface="Times New Roman" panose="02020603050405020304" pitchFamily="18" charset="0"/>
              </a:rPr>
              <a:t>Rw</a:t>
            </a:r>
            <a:r>
              <a:rPr lang="en-US" sz="1400" b="0" i="1" u="none" strike="noStrike" baseline="30000" dirty="0">
                <a:solidFill>
                  <a:srgbClr val="000000"/>
                </a:solidFill>
                <a:latin typeface="Times New Roman" panose="02020603050405020304" pitchFamily="18" charset="0"/>
              </a:rPr>
              <a:t> </a:t>
            </a:r>
            <a:r>
              <a:rPr lang="en-US" sz="1400" b="0" i="0" u="none" strike="noStrike" baseline="0" dirty="0">
                <a:solidFill>
                  <a:srgbClr val="000000"/>
                </a:solidFill>
                <a:latin typeface="Times New Roman" panose="02020603050405020304" pitchFamily="18" charset="0"/>
              </a:rPr>
              <a:t>and </a:t>
            </a:r>
            <a:r>
              <a:rPr lang="en-US" sz="1400" b="0" i="1" u="none" strike="noStrike" baseline="0" dirty="0">
                <a:solidFill>
                  <a:srgbClr val="000000"/>
                </a:solidFill>
                <a:latin typeface="Times New Roman" panose="02020603050405020304" pitchFamily="18" charset="0"/>
              </a:rPr>
              <a:t>R</a:t>
            </a:r>
            <a:r>
              <a:rPr lang="en-US" sz="1400" b="0" i="1" u="none" strike="noStrike" baseline="-25000" dirty="0">
                <a:solidFill>
                  <a:srgbClr val="000000"/>
                </a:solidFill>
                <a:latin typeface="Times New Roman" panose="02020603050405020304" pitchFamily="18" charset="0"/>
              </a:rPr>
              <a:t>0</a:t>
            </a:r>
            <a:r>
              <a:rPr lang="en-US" sz="1400" b="0" i="1" u="none" strike="noStrike" baseline="30000" dirty="0">
                <a:solidFill>
                  <a:srgbClr val="000000"/>
                </a:solidFill>
                <a:latin typeface="Times New Roman" panose="02020603050405020304" pitchFamily="18" charset="0"/>
              </a:rPr>
              <a:t> </a:t>
            </a:r>
            <a:r>
              <a:rPr lang="en-US" sz="1400" b="0" i="0" u="none" strike="noStrike" baseline="0" dirty="0">
                <a:solidFill>
                  <a:srgbClr val="000000"/>
                </a:solidFill>
                <a:latin typeface="Times New Roman" panose="02020603050405020304" pitchFamily="18" charset="0"/>
              </a:rPr>
              <a:t>can be accurately determined. The general form of this relationship is, </a:t>
            </a:r>
          </a:p>
          <a:p>
            <a:pPr marR="0" algn="l"/>
            <a:endParaRPr lang="en-US" sz="1400" b="0" i="0" u="none" strike="noStrike" baseline="0" dirty="0">
              <a:solidFill>
                <a:srgbClr val="000000"/>
              </a:solidFill>
              <a:latin typeface="Times New Roman" panose="02020603050405020304" pitchFamily="18" charset="0"/>
            </a:endParaRPr>
          </a:p>
          <a:p>
            <a:pPr marR="0" algn="l"/>
            <a:r>
              <a:rPr lang="en-US" sz="1400" b="0" i="0" u="none" strike="noStrike" baseline="0" dirty="0">
                <a:solidFill>
                  <a:srgbClr val="000000"/>
                </a:solidFill>
                <a:latin typeface="Times New Roman" panose="02020603050405020304" pitchFamily="18" charset="0"/>
              </a:rPr>
              <a:t>F = </a:t>
            </a:r>
            <a:r>
              <a:rPr lang="en-US" sz="1400" b="0" i="0" u="none" strike="noStrike" baseline="0" dirty="0" err="1">
                <a:solidFill>
                  <a:srgbClr val="000000"/>
                </a:solidFill>
                <a:latin typeface="Times New Roman" panose="02020603050405020304" pitchFamily="18" charset="0"/>
              </a:rPr>
              <a:t>Ro,t</a:t>
            </a:r>
            <a:r>
              <a:rPr lang="en-US" sz="1400" b="0" i="0" u="none" strike="noStrike" baseline="0" dirty="0">
                <a:solidFill>
                  <a:srgbClr val="000000"/>
                </a:solidFill>
                <a:latin typeface="Times New Roman" panose="02020603050405020304" pitchFamily="18" charset="0"/>
              </a:rPr>
              <a:t>/</a:t>
            </a:r>
            <a:r>
              <a:rPr lang="en-US" sz="1400" b="0" i="0" u="none" strike="noStrike" baseline="0" dirty="0" err="1">
                <a:solidFill>
                  <a:srgbClr val="000000"/>
                </a:solidFill>
                <a:latin typeface="Times New Roman" panose="02020603050405020304" pitchFamily="18" charset="0"/>
              </a:rPr>
              <a:t>Rw,t</a:t>
            </a:r>
            <a:endParaRPr lang="en-US" sz="1400" b="0" i="0" u="none" strike="noStrike" baseline="0" dirty="0">
              <a:solidFill>
                <a:srgbClr val="000000"/>
              </a:solidFill>
              <a:latin typeface="Times New Roman" panose="02020603050405020304" pitchFamily="18" charset="0"/>
            </a:endParaRPr>
          </a:p>
          <a:p>
            <a:pPr marR="0" algn="l"/>
            <a:endParaRPr lang="en-US" sz="1400" b="0" i="0" u="none" strike="noStrike" baseline="0" dirty="0">
              <a:solidFill>
                <a:srgbClr val="000000"/>
              </a:solidFill>
              <a:latin typeface="Times New Roman" panose="02020603050405020304" pitchFamily="18" charset="0"/>
            </a:endParaRPr>
          </a:p>
          <a:p>
            <a:pPr marR="0" algn="l"/>
            <a:r>
              <a:rPr lang="en-US" sz="1400" b="0" i="0" u="none" strike="noStrike" baseline="0" dirty="0">
                <a:solidFill>
                  <a:srgbClr val="000000"/>
                </a:solidFill>
                <a:latin typeface="Times New Roman" panose="02020603050405020304" pitchFamily="18" charset="0"/>
              </a:rPr>
              <a:t>F = a * </a:t>
            </a:r>
            <a:r>
              <a:rPr lang="el-GR" sz="1400" b="0" i="0" u="none" strike="noStrike" baseline="0" dirty="0">
                <a:solidFill>
                  <a:srgbClr val="000000"/>
                </a:solidFill>
                <a:latin typeface="Times New Roman" panose="02020603050405020304" pitchFamily="18" charset="0"/>
              </a:rPr>
              <a:t>Φ</a:t>
            </a:r>
            <a:r>
              <a:rPr lang="en-US" sz="1400" b="0" i="0" u="none" strike="noStrike" baseline="30000" dirty="0">
                <a:solidFill>
                  <a:srgbClr val="000000"/>
                </a:solidFill>
                <a:latin typeface="Times New Roman" panose="02020603050405020304" pitchFamily="18" charset="0"/>
              </a:rPr>
              <a:t>m</a:t>
            </a:r>
            <a:endParaRPr lang="en-US" sz="1400" b="0" i="0" u="none" strike="noStrike" baseline="0" dirty="0">
              <a:solidFill>
                <a:srgbClr val="000000"/>
              </a:solidFill>
              <a:latin typeface="Times New Roman" panose="02020603050405020304" pitchFamily="18" charset="0"/>
            </a:endParaRPr>
          </a:p>
          <a:p>
            <a:pPr marR="0" algn="l"/>
            <a:endParaRPr lang="en-US" sz="1400" b="0" i="0" u="none" strike="noStrike" baseline="0" dirty="0">
              <a:solidFill>
                <a:srgbClr val="000000"/>
              </a:solidFill>
              <a:latin typeface="Times New Roman" panose="02020603050405020304" pitchFamily="18" charset="0"/>
            </a:endParaRPr>
          </a:p>
          <a:p>
            <a:pPr marR="0" algn="ctr"/>
            <a:endParaRPr lang="el-GR" sz="1400" b="0" i="0" u="none" strike="noStrike" baseline="0" dirty="0">
              <a:solidFill>
                <a:srgbClr val="000000"/>
              </a:solidFill>
              <a:latin typeface="Times New Roman" panose="02020603050405020304" pitchFamily="18" charset="0"/>
            </a:endParaRPr>
          </a:p>
          <a:p>
            <a:pPr marR="0" algn="l"/>
            <a:r>
              <a:rPr lang="en-US" sz="1400" b="0" i="0" u="none" strike="noStrike" baseline="0" dirty="0">
                <a:solidFill>
                  <a:srgbClr val="000000"/>
                </a:solidFill>
                <a:latin typeface="Times New Roman" panose="02020603050405020304" pitchFamily="18" charset="0"/>
              </a:rPr>
              <a:t>where </a:t>
            </a:r>
            <a:r>
              <a:rPr lang="en-US" sz="1400" b="0" i="1" u="none" strike="noStrike" baseline="0" dirty="0">
                <a:solidFill>
                  <a:srgbClr val="000000"/>
                </a:solidFill>
                <a:latin typeface="Times New Roman" panose="02020603050405020304" pitchFamily="18" charset="0"/>
              </a:rPr>
              <a:t>a </a:t>
            </a:r>
            <a:r>
              <a:rPr lang="en-US" sz="1400" b="0" i="0" u="none" strike="noStrike" baseline="0" dirty="0">
                <a:solidFill>
                  <a:srgbClr val="000000"/>
                </a:solidFill>
                <a:latin typeface="Times New Roman" panose="02020603050405020304" pitchFamily="18" charset="0"/>
              </a:rPr>
              <a:t>is the cementation factor, φ is porosity, </a:t>
            </a:r>
            <a:r>
              <a:rPr lang="en-US" sz="1400" b="0" i="1" u="none" strike="noStrike" baseline="0" dirty="0">
                <a:solidFill>
                  <a:srgbClr val="000000"/>
                </a:solidFill>
                <a:latin typeface="Times New Roman" panose="02020603050405020304" pitchFamily="18" charset="0"/>
              </a:rPr>
              <a:t>m </a:t>
            </a:r>
            <a:r>
              <a:rPr lang="en-US" sz="1400" b="0" i="0" u="none" strike="noStrike" baseline="0" dirty="0">
                <a:solidFill>
                  <a:srgbClr val="000000"/>
                </a:solidFill>
                <a:latin typeface="Times New Roman" panose="02020603050405020304" pitchFamily="18" charset="0"/>
              </a:rPr>
              <a:t>is the cementation exponent, and </a:t>
            </a:r>
            <a:r>
              <a:rPr lang="en-US" sz="1400" b="0" i="1" u="none" strike="noStrike" baseline="0" dirty="0">
                <a:solidFill>
                  <a:srgbClr val="000000"/>
                </a:solidFill>
                <a:latin typeface="Times New Roman" panose="02020603050405020304" pitchFamily="18" charset="0"/>
              </a:rPr>
              <a:t>F </a:t>
            </a:r>
            <a:r>
              <a:rPr lang="en-US" sz="1400" b="0" i="0" u="none" strike="noStrike" baseline="0" dirty="0">
                <a:solidFill>
                  <a:srgbClr val="000000"/>
                </a:solidFill>
                <a:latin typeface="Times New Roman" panose="02020603050405020304" pitchFamily="18" charset="0"/>
              </a:rPr>
              <a:t>is the formation factor. </a:t>
            </a:r>
          </a:p>
          <a:p>
            <a:pPr marR="0" algn="l"/>
            <a:endParaRPr lang="en-US" altLang="en-US" sz="1400" b="0" i="0" u="none" strike="noStrike" baseline="0" dirty="0">
              <a:solidFill>
                <a:srgbClr val="000000"/>
              </a:solidFill>
              <a:latin typeface="Times New Roman" panose="02020603050405020304" pitchFamily="18" charset="0"/>
            </a:endParaRPr>
          </a:p>
          <a:p>
            <a:r>
              <a:rPr lang="en-US" altLang="en-US" sz="1400" dirty="0"/>
              <a:t>P = conversion constant dimension correlation factor in units of Siemens/cm, usually between 0.55 – 0.75 for ground water</a:t>
            </a:r>
          </a:p>
          <a:p>
            <a:r>
              <a:rPr lang="en-US" altLang="en-US" sz="1400" dirty="0"/>
              <a:t>Average error &lt;25%</a:t>
            </a:r>
          </a:p>
          <a:p>
            <a:endParaRPr lang="en-US" altLang="en-US" sz="1400" dirty="0"/>
          </a:p>
          <a:p>
            <a:r>
              <a:rPr lang="en-US" altLang="en-US" sz="1400" dirty="0"/>
              <a:t>Advantage: knowledge of matrix properties such as porosity, cementation exponent, and volume clay not required</a:t>
            </a:r>
          </a:p>
          <a:p>
            <a:endParaRPr lang="en-US" altLang="en-US" sz="1400" dirty="0"/>
          </a:p>
          <a:p>
            <a:r>
              <a:rPr lang="en-US" altLang="en-US" sz="1400" dirty="0"/>
              <a:t>Accuracy is a function of mud, mud-filtrate &amp; temperature measurements.</a:t>
            </a:r>
          </a:p>
          <a:p>
            <a:endParaRPr lang="en-US" altLang="en-US" dirty="0"/>
          </a:p>
        </p:txBody>
      </p:sp>
      <p:sp>
        <p:nvSpPr>
          <p:cNvPr id="4" name="Slide Number Placeholder 3"/>
          <p:cNvSpPr>
            <a:spLocks noGrp="1"/>
          </p:cNvSpPr>
          <p:nvPr>
            <p:ph type="sldNum" sz="quarter" idx="10"/>
          </p:nvPr>
        </p:nvSpPr>
        <p:spPr/>
        <p:txBody>
          <a:bodyPr/>
          <a:lstStyle/>
          <a:p>
            <a:fld id="{02874949-EF62-436C-8E05-E3A7A3001B05}" type="slidenum">
              <a:rPr lang="en-US" smtClean="0"/>
              <a:t>14</a:t>
            </a:fld>
            <a:endParaRPr lang="en-US"/>
          </a:p>
        </p:txBody>
      </p:sp>
    </p:spTree>
    <p:extLst>
      <p:ext uri="{BB962C8B-B14F-4D97-AF65-F5344CB8AC3E}">
        <p14:creationId xmlns:p14="http://schemas.microsoft.com/office/powerpoint/2010/main" val="60571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Going back to our typical water well log, within the aquifer from 53 to 83 feet, we see that resistivities merge in the lower portion vs the upper portion of the aquifer where we see separation, potentially indicating that the porosity and hydraulic conductivity vary vertically within the aquifer.</a:t>
            </a:r>
          </a:p>
        </p:txBody>
      </p:sp>
      <p:sp>
        <p:nvSpPr>
          <p:cNvPr id="4" name="Slide Number Placeholder 3"/>
          <p:cNvSpPr>
            <a:spLocks noGrp="1"/>
          </p:cNvSpPr>
          <p:nvPr>
            <p:ph type="sldNum" sz="quarter" idx="10"/>
          </p:nvPr>
        </p:nvSpPr>
        <p:spPr/>
        <p:txBody>
          <a:bodyPr/>
          <a:lstStyle/>
          <a:p>
            <a:fld id="{02874949-EF62-436C-8E05-E3A7A3001B05}" type="slidenum">
              <a:rPr lang="en-US" smtClean="0"/>
              <a:t>15</a:t>
            </a:fld>
            <a:endParaRPr lang="en-US"/>
          </a:p>
        </p:txBody>
      </p:sp>
    </p:spTree>
    <p:extLst>
      <p:ext uri="{BB962C8B-B14F-4D97-AF65-F5344CB8AC3E}">
        <p14:creationId xmlns:p14="http://schemas.microsoft.com/office/powerpoint/2010/main" val="60571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4949-EF62-436C-8E05-E3A7A3001B05}" type="slidenum">
              <a:rPr lang="en-US" smtClean="0"/>
              <a:t>16</a:t>
            </a:fld>
            <a:endParaRPr lang="en-US"/>
          </a:p>
        </p:txBody>
      </p:sp>
    </p:spTree>
    <p:extLst>
      <p:ext uri="{BB962C8B-B14F-4D97-AF65-F5344CB8AC3E}">
        <p14:creationId xmlns:p14="http://schemas.microsoft.com/office/powerpoint/2010/main" val="3061146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Rather than go into the detailed theory of borehole magnetic resonance today (which would take more than the allowed and I am no expert, I am going to go though a few basics that are likely relevant to our discussion today.  Tools are available in 3 different diameters based on required diameter of investigation (DOI).  Note that the tool can be run in open holes and PVC cased wells.</a:t>
            </a:r>
          </a:p>
          <a:p>
            <a:endParaRPr lang="en-US" sz="1400" dirty="0"/>
          </a:p>
          <a:p>
            <a:r>
              <a:rPr lang="en-US" sz="1400" dirty="0"/>
              <a:t>Several BMR tools are available with varying DOI to suit most groundwater applications.  Just recently the BMR90 DOI has been increased to about 16” I think.</a:t>
            </a:r>
          </a:p>
        </p:txBody>
      </p:sp>
      <p:sp>
        <p:nvSpPr>
          <p:cNvPr id="4" name="Slide Number Placeholder 3"/>
          <p:cNvSpPr>
            <a:spLocks noGrp="1"/>
          </p:cNvSpPr>
          <p:nvPr>
            <p:ph type="sldNum" sz="quarter" idx="5"/>
          </p:nvPr>
        </p:nvSpPr>
        <p:spPr/>
        <p:txBody>
          <a:bodyPr/>
          <a:lstStyle/>
          <a:p>
            <a:fld id="{02874949-EF62-436C-8E05-E3A7A3001B05}" type="slidenum">
              <a:rPr lang="en-US" smtClean="0"/>
              <a:t>17</a:t>
            </a:fld>
            <a:endParaRPr lang="en-US"/>
          </a:p>
        </p:txBody>
      </p:sp>
    </p:spTree>
    <p:extLst>
      <p:ext uri="{BB962C8B-B14F-4D97-AF65-F5344CB8AC3E}">
        <p14:creationId xmlns:p14="http://schemas.microsoft.com/office/powerpoint/2010/main" val="1295830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Historical</a:t>
            </a:r>
            <a:r>
              <a:rPr lang="en-US" sz="1400" b="1" dirty="0">
                <a:solidFill>
                  <a:srgbClr val="FF0000"/>
                </a:solidFill>
              </a:rPr>
              <a:t> indirect </a:t>
            </a:r>
            <a:r>
              <a:rPr lang="en-US" sz="1400" dirty="0"/>
              <a:t>methods of estimating porosity and hydraulic conductivity in hydrogeological investigations, as shown in the typical water well example, have been replaced over the last decade or so with a more direct measurement. </a:t>
            </a:r>
            <a:r>
              <a:rPr lang="en-US" sz="1400" b="1" dirty="0"/>
              <a:t>BMR tools </a:t>
            </a:r>
            <a:r>
              <a:rPr lang="en-US" sz="1400" b="1" dirty="0">
                <a:highlight>
                  <a:srgbClr val="FFFF00"/>
                </a:highlight>
              </a:rPr>
              <a:t>respond directly to pore volume, regardless of lithology</a:t>
            </a:r>
            <a:r>
              <a:rPr lang="en-US" sz="1400" dirty="0"/>
              <a:t>. That’s an important aspect.  Real time measurements include clay-bound porosity, capillary-bound porosity, free water porosity or specific yield, and total porosity.  Calculated parameters important to the groundwater community include hydraulic conductivity and specific retention ….. sum of capillary &amp; clay bound porosity.</a:t>
            </a:r>
          </a:p>
        </p:txBody>
      </p:sp>
      <p:sp>
        <p:nvSpPr>
          <p:cNvPr id="4" name="Slide Number Placeholder 3"/>
          <p:cNvSpPr>
            <a:spLocks noGrp="1"/>
          </p:cNvSpPr>
          <p:nvPr>
            <p:ph type="sldNum" sz="quarter" idx="5"/>
          </p:nvPr>
        </p:nvSpPr>
        <p:spPr/>
        <p:txBody>
          <a:bodyPr/>
          <a:lstStyle/>
          <a:p>
            <a:fld id="{02874949-EF62-436C-8E05-E3A7A3001B05}" type="slidenum">
              <a:rPr lang="en-US" smtClean="0"/>
              <a:t>18</a:t>
            </a:fld>
            <a:endParaRPr lang="en-US"/>
          </a:p>
        </p:txBody>
      </p:sp>
    </p:spTree>
    <p:extLst>
      <p:ext uri="{BB962C8B-B14F-4D97-AF65-F5344CB8AC3E}">
        <p14:creationId xmlns:p14="http://schemas.microsoft.com/office/powerpoint/2010/main" val="2002904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latin typeface="Arial Narrow" panose="020B0606020202030204" pitchFamily="34" charset="0"/>
              </a:rPr>
              <a:t>In this BMR example through a sandstone aquifer.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baseline="0"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latin typeface="Arial Narrow" panose="020B0606020202030204" pitchFamily="34" charset="0"/>
              </a:rPr>
              <a:t>Track 1 is the natural gamma with clay shaded to the right and sand to the left.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latin typeface="Arial Narrow" panose="020B0606020202030204" pitchFamily="34" charset="0"/>
              </a:rPr>
              <a:t>Track 2 are the porosity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latin typeface="Arial Narrow" panose="020B0606020202030204" pitchFamily="34" charset="0"/>
              </a:rPr>
              <a:t>Track 3 is the NMR T2 distribution, which represents a pore size distribution (</a:t>
            </a:r>
            <a:r>
              <a:rPr lang="en-US" sz="1400" b="0" i="0" u="none" strike="noStrike" baseline="0" dirty="0" err="1">
                <a:latin typeface="Arial Narrow" panose="020B0606020202030204" pitchFamily="34" charset="0"/>
              </a:rPr>
              <a:t>smallpores</a:t>
            </a:r>
            <a:r>
              <a:rPr lang="en-US" sz="1400" b="0" i="0" u="none" strike="noStrike" baseline="0" dirty="0">
                <a:latin typeface="Arial Narrow" panose="020B0606020202030204" pitchFamily="34" charset="0"/>
              </a:rPr>
              <a:t> to the left, large pores to the right)</a:t>
            </a:r>
          </a:p>
          <a:p>
            <a:pPr marR="0" algn="l"/>
            <a:r>
              <a:rPr lang="en-US" sz="1400" b="0" i="0" u="none" strike="noStrike" baseline="0" dirty="0">
                <a:latin typeface="Arial Narrow" panose="020B0606020202030204" pitchFamily="34" charset="0"/>
              </a:rPr>
              <a:t>Track 4 are calculated Hydraulic Conductivity curves.</a:t>
            </a:r>
          </a:p>
          <a:p>
            <a:pPr marR="0" algn="l"/>
            <a:endParaRPr lang="en-US" sz="1400" b="0" i="0" u="none" strike="noStrike" baseline="0" dirty="0">
              <a:latin typeface="Arial Narrow" panose="020B0606020202030204" pitchFamily="34" charset="0"/>
            </a:endParaRPr>
          </a:p>
          <a:p>
            <a:pPr marR="0" algn="l"/>
            <a:r>
              <a:rPr lang="en-US" sz="1400" b="0" i="0" u="none" strike="noStrike" baseline="0" dirty="0">
                <a:latin typeface="Arial Narrow" panose="020B0606020202030204" pitchFamily="34" charset="0"/>
              </a:rPr>
              <a:t>Raw BMR data is inverted to give a continuous T2 distribution readily interrogated to derive:</a:t>
            </a:r>
          </a:p>
          <a:p>
            <a:pPr marR="0" algn="l"/>
            <a:endParaRPr lang="en-US" sz="1400" b="0" i="0" u="none" strike="noStrike" baseline="0" dirty="0">
              <a:latin typeface="Arial Narrow" panose="020B0606020202030204" pitchFamily="34" charset="0"/>
            </a:endParaRPr>
          </a:p>
          <a:p>
            <a:pPr marR="0" algn="l"/>
            <a:r>
              <a:rPr lang="en-US" sz="1400" b="0" i="0" u="none" strike="noStrike" baseline="0" dirty="0">
                <a:latin typeface="Arial Narrow" panose="020B0606020202030204" pitchFamily="34" charset="0"/>
              </a:rPr>
              <a:t>Total Porosity</a:t>
            </a:r>
          </a:p>
          <a:p>
            <a:pPr marR="0" algn="l"/>
            <a:r>
              <a:rPr lang="en-US" sz="1400" b="0" i="0" u="none" strike="noStrike" baseline="0" dirty="0">
                <a:latin typeface="Arial Narrow" panose="020B0606020202030204" pitchFamily="34" charset="0"/>
              </a:rPr>
              <a:t>Bound Fluid (specific retention)</a:t>
            </a:r>
          </a:p>
          <a:p>
            <a:pPr marR="0" algn="l"/>
            <a:r>
              <a:rPr lang="en-US" sz="1400" b="0" i="0" u="none" strike="noStrike" baseline="0" dirty="0">
                <a:latin typeface="Arial Narrow" panose="020B0606020202030204" pitchFamily="34" charset="0"/>
              </a:rPr>
              <a:t>Free Fluid (specific yield)</a:t>
            </a:r>
          </a:p>
          <a:p>
            <a:pPr marR="0" algn="l"/>
            <a:r>
              <a:rPr lang="en-US" sz="1400" b="0" i="0" u="none" strike="noStrike" baseline="0" dirty="0">
                <a:latin typeface="Arial Narrow" panose="020B0606020202030204" pitchFamily="34" charset="0"/>
              </a:rPr>
              <a:t>Permeability (hydraulic conductivity)</a:t>
            </a:r>
          </a:p>
          <a:p>
            <a:pPr marR="0" algn="l"/>
            <a:endParaRPr lang="en-US" sz="1800" b="0" i="0" u="none" strike="noStrike" baseline="0" dirty="0">
              <a:latin typeface="Arial Narrow" panose="020B0606020202030204" pitchFamily="34" charset="0"/>
            </a:endParaRPr>
          </a:p>
          <a:p>
            <a:endParaRPr lang="en-US" dirty="0"/>
          </a:p>
        </p:txBody>
      </p:sp>
      <p:sp>
        <p:nvSpPr>
          <p:cNvPr id="4" name="Slide Number Placeholder 3"/>
          <p:cNvSpPr>
            <a:spLocks noGrp="1"/>
          </p:cNvSpPr>
          <p:nvPr>
            <p:ph type="sldNum" sz="quarter" idx="5"/>
          </p:nvPr>
        </p:nvSpPr>
        <p:spPr/>
        <p:txBody>
          <a:bodyPr/>
          <a:lstStyle/>
          <a:p>
            <a:fld id="{02874949-EF62-436C-8E05-E3A7A3001B05}" type="slidenum">
              <a:rPr lang="en-US" smtClean="0"/>
              <a:t>19</a:t>
            </a:fld>
            <a:endParaRPr lang="en-US"/>
          </a:p>
        </p:txBody>
      </p:sp>
    </p:spTree>
    <p:extLst>
      <p:ext uri="{BB962C8B-B14F-4D97-AF65-F5344CB8AC3E}">
        <p14:creationId xmlns:p14="http://schemas.microsoft.com/office/powerpoint/2010/main" val="3445786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sz="1400" b="0" dirty="0">
                <a:solidFill>
                  <a:srgbClr val="089433"/>
                </a:solidFill>
              </a:rPr>
              <a:t>Calibrated and Objective</a:t>
            </a:r>
          </a:p>
          <a:p>
            <a:pPr lvl="1">
              <a:buFont typeface="Wingdings" panose="05000000000000000000" pitchFamily="2" charset="2"/>
              <a:buChar char="Ø"/>
            </a:pPr>
            <a:r>
              <a:rPr lang="en-US" sz="1400" b="0" dirty="0">
                <a:solidFill>
                  <a:srgbClr val="089433"/>
                </a:solidFill>
              </a:rPr>
              <a:t> On site calibrations, often traced to international standard.  </a:t>
            </a:r>
          </a:p>
          <a:p>
            <a:pPr>
              <a:buFont typeface="Wingdings" panose="05000000000000000000" pitchFamily="2" charset="2"/>
              <a:buChar char="Ø"/>
            </a:pPr>
            <a:r>
              <a:rPr lang="en-US" sz="1400" b="0" dirty="0">
                <a:solidFill>
                  <a:srgbClr val="089433"/>
                </a:solidFill>
              </a:rPr>
              <a:t> Continuous Repeatable Profile</a:t>
            </a:r>
          </a:p>
          <a:p>
            <a:pPr>
              <a:buFont typeface="Wingdings" panose="05000000000000000000" pitchFamily="2" charset="2"/>
              <a:buChar char="Ø"/>
            </a:pPr>
            <a:r>
              <a:rPr lang="en-US" sz="1400" b="0" dirty="0">
                <a:solidFill>
                  <a:srgbClr val="089433"/>
                </a:solidFill>
              </a:rPr>
              <a:t> Numerous Parameters Available</a:t>
            </a:r>
          </a:p>
          <a:p>
            <a:pPr lvl="1">
              <a:buFont typeface="Wingdings" panose="05000000000000000000" pitchFamily="2" charset="2"/>
              <a:buChar char="Ø"/>
            </a:pPr>
            <a:r>
              <a:rPr lang="en-US" sz="1400" b="0" dirty="0">
                <a:solidFill>
                  <a:srgbClr val="089433"/>
                </a:solidFill>
              </a:rPr>
              <a:t>In the GW industry, numerous downhole parameters readily available</a:t>
            </a:r>
          </a:p>
          <a:p>
            <a:pPr>
              <a:buFont typeface="Wingdings" panose="05000000000000000000" pitchFamily="2" charset="2"/>
              <a:buChar char="Ø"/>
            </a:pPr>
            <a:r>
              <a:rPr lang="en-US" sz="1400" b="0" dirty="0">
                <a:solidFill>
                  <a:srgbClr val="089433"/>
                </a:solidFill>
              </a:rPr>
              <a:t> Rock  &amp; Fluid Properties In-situ</a:t>
            </a:r>
          </a:p>
          <a:p>
            <a:pPr lvl="1">
              <a:buFont typeface="Wingdings" panose="05000000000000000000" pitchFamily="2" charset="2"/>
              <a:buChar char="Ø"/>
            </a:pPr>
            <a:r>
              <a:rPr lang="en-US" sz="1400" b="0" dirty="0">
                <a:solidFill>
                  <a:srgbClr val="089433"/>
                </a:solidFill>
              </a:rPr>
              <a:t>Semi-quantitative petrophysical properties</a:t>
            </a:r>
          </a:p>
          <a:p>
            <a:pPr>
              <a:buFont typeface="Wingdings" panose="05000000000000000000" pitchFamily="2" charset="2"/>
              <a:buChar char="Ø"/>
            </a:pPr>
            <a:r>
              <a:rPr lang="en-US" sz="1400" b="0" dirty="0">
                <a:solidFill>
                  <a:srgbClr val="089433"/>
                </a:solidFill>
              </a:rPr>
              <a:t> Immediate Results for Analysis</a:t>
            </a:r>
          </a:p>
          <a:p>
            <a:pPr>
              <a:buFont typeface="Wingdings" panose="05000000000000000000" pitchFamily="2" charset="2"/>
              <a:buChar char="Ø"/>
            </a:pPr>
            <a:r>
              <a:rPr lang="en-US" sz="1400" b="0" dirty="0">
                <a:solidFill>
                  <a:srgbClr val="089433"/>
                </a:solidFill>
              </a:rPr>
              <a:t> Easily Archived for Future Reference</a:t>
            </a:r>
          </a:p>
          <a:p>
            <a:endParaRPr lang="en-US" dirty="0"/>
          </a:p>
        </p:txBody>
      </p:sp>
      <p:sp>
        <p:nvSpPr>
          <p:cNvPr id="4" name="Slide Number Placeholder 3"/>
          <p:cNvSpPr>
            <a:spLocks noGrp="1"/>
          </p:cNvSpPr>
          <p:nvPr>
            <p:ph type="sldNum" sz="quarter" idx="5"/>
          </p:nvPr>
        </p:nvSpPr>
        <p:spPr/>
        <p:txBody>
          <a:bodyPr/>
          <a:lstStyle/>
          <a:p>
            <a:fld id="{02874949-EF62-436C-8E05-E3A7A3001B05}" type="slidenum">
              <a:rPr lang="en-US" smtClean="0"/>
              <a:t>2</a:t>
            </a:fld>
            <a:endParaRPr lang="en-US"/>
          </a:p>
        </p:txBody>
      </p:sp>
    </p:spTree>
    <p:extLst>
      <p:ext uri="{BB962C8B-B14F-4D97-AF65-F5344CB8AC3E}">
        <p14:creationId xmlns:p14="http://schemas.microsoft.com/office/powerpoint/2010/main" val="1528796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74949-EF62-436C-8E05-E3A7A3001B05}" type="slidenum">
              <a:rPr lang="en-US" smtClean="0"/>
              <a:t>20</a:t>
            </a:fld>
            <a:endParaRPr lang="en-US"/>
          </a:p>
        </p:txBody>
      </p:sp>
    </p:spTree>
    <p:extLst>
      <p:ext uri="{BB962C8B-B14F-4D97-AF65-F5344CB8AC3E}">
        <p14:creationId xmlns:p14="http://schemas.microsoft.com/office/powerpoint/2010/main" val="1152861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Historical neutron tools: fast neutrons enter borehole formation from Am</a:t>
            </a:r>
            <a:r>
              <a:rPr lang="en-US" sz="1400" baseline="-25000" dirty="0"/>
              <a:t>241</a:t>
            </a:r>
            <a:r>
              <a:rPr lang="en-US" sz="1400" dirty="0"/>
              <a:t> Be or Cf</a:t>
            </a:r>
            <a:r>
              <a:rPr lang="en-US" sz="1400" baseline="-25000" dirty="0"/>
              <a:t>252 </a:t>
            </a:r>
            <a:r>
              <a:rPr lang="en-US" sz="1400" dirty="0"/>
              <a:t>source and then thermalize (slow down) when they collied with pore water (hydrogen content capture x-section).  Lower CPS at detector is proportional to higher porosity.</a:t>
            </a:r>
          </a:p>
          <a:p>
            <a:endParaRPr lang="en-US" dirty="0"/>
          </a:p>
        </p:txBody>
      </p:sp>
      <p:sp>
        <p:nvSpPr>
          <p:cNvPr id="4" name="Slide Number Placeholder 3"/>
          <p:cNvSpPr>
            <a:spLocks noGrp="1"/>
          </p:cNvSpPr>
          <p:nvPr>
            <p:ph type="sldNum" sz="quarter" idx="5"/>
          </p:nvPr>
        </p:nvSpPr>
        <p:spPr/>
        <p:txBody>
          <a:bodyPr/>
          <a:lstStyle/>
          <a:p>
            <a:fld id="{02874949-EF62-436C-8E05-E3A7A3001B05}" type="slidenum">
              <a:rPr lang="en-US" smtClean="0"/>
              <a:t>21</a:t>
            </a:fld>
            <a:endParaRPr lang="en-US"/>
          </a:p>
        </p:txBody>
      </p:sp>
    </p:spTree>
    <p:extLst>
      <p:ext uri="{BB962C8B-B14F-4D97-AF65-F5344CB8AC3E}">
        <p14:creationId xmlns:p14="http://schemas.microsoft.com/office/powerpoint/2010/main" val="1760521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Calibrating neutron tools requires a 100% porosity end point.  In this slide, the large tank in background full of water to represents 100% porosity.  Two boreholes in the foreground of different diameter drilled through granite of 2% porosity yields the calibration curve in this slide.  The D-D </a:t>
            </a:r>
            <a:r>
              <a:rPr lang="en-US" sz="1400" dirty="0" err="1"/>
              <a:t>nGen</a:t>
            </a:r>
            <a:r>
              <a:rPr lang="en-US" sz="1400" dirty="0"/>
              <a:t> is calibrated in a similar way, in tanks filled with media of known porosity.</a:t>
            </a:r>
          </a:p>
        </p:txBody>
      </p:sp>
      <p:sp>
        <p:nvSpPr>
          <p:cNvPr id="4" name="Slide Number Placeholder 3"/>
          <p:cNvSpPr>
            <a:spLocks noGrp="1"/>
          </p:cNvSpPr>
          <p:nvPr>
            <p:ph type="sldNum" sz="quarter" idx="5"/>
          </p:nvPr>
        </p:nvSpPr>
        <p:spPr/>
        <p:txBody>
          <a:bodyPr/>
          <a:lstStyle/>
          <a:p>
            <a:fld id="{02874949-EF62-436C-8E05-E3A7A3001B05}" type="slidenum">
              <a:rPr lang="en-US" smtClean="0"/>
              <a:t>22</a:t>
            </a:fld>
            <a:endParaRPr lang="en-US"/>
          </a:p>
        </p:txBody>
      </p:sp>
    </p:spTree>
    <p:extLst>
      <p:ext uri="{BB962C8B-B14F-4D97-AF65-F5344CB8AC3E}">
        <p14:creationId xmlns:p14="http://schemas.microsoft.com/office/powerpoint/2010/main" val="3341913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74949-EF62-436C-8E05-E3A7A3001B05}" type="slidenum">
              <a:rPr lang="en-US" smtClean="0"/>
              <a:t>23</a:t>
            </a:fld>
            <a:endParaRPr lang="en-US"/>
          </a:p>
        </p:txBody>
      </p:sp>
    </p:spTree>
    <p:extLst>
      <p:ext uri="{BB962C8B-B14F-4D97-AF65-F5344CB8AC3E}">
        <p14:creationId xmlns:p14="http://schemas.microsoft.com/office/powerpoint/2010/main" val="1484416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F3DC1-98F9-2C0E-07CF-48EBDFC67A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63A8A-D292-3D39-C42C-3BA212EB3A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21AF7-4676-2FFE-705E-0A6D2F19523C}"/>
              </a:ext>
            </a:extLst>
          </p:cNvPr>
          <p:cNvSpPr>
            <a:spLocks noGrp="1"/>
          </p:cNvSpPr>
          <p:nvPr>
            <p:ph type="body" idx="1"/>
          </p:nvPr>
        </p:nvSpPr>
        <p:spPr/>
        <p:txBody>
          <a:bodyPr/>
          <a:lstStyle/>
          <a:p>
            <a:r>
              <a:rPr lang="en-US" sz="1400" b="0" i="0" u="none" strike="noStrike" baseline="0" dirty="0">
                <a:solidFill>
                  <a:srgbClr val="385622"/>
                </a:solidFill>
                <a:latin typeface="Roboto" panose="02000000000000000000" pitchFamily="2" charset="0"/>
              </a:rPr>
              <a:t>Instead of using a radioactive source to generate fast neutrons, a new slimline tool utilizes a D-D reaction for neutron generation, providing a safer alternative to radioactive </a:t>
            </a:r>
            <a:r>
              <a:rPr lang="en-US" sz="1400" b="0" i="0" u="none" strike="noStrike" baseline="0" dirty="0" err="1">
                <a:solidFill>
                  <a:srgbClr val="385622"/>
                </a:solidFill>
                <a:latin typeface="Roboto" panose="02000000000000000000" pitchFamily="2" charset="0"/>
              </a:rPr>
              <a:t>AmBe</a:t>
            </a:r>
            <a:r>
              <a:rPr lang="en-US" sz="1400" b="0" i="0" u="none" strike="noStrike" baseline="0" dirty="0">
                <a:solidFill>
                  <a:srgbClr val="385622"/>
                </a:solidFill>
                <a:latin typeface="Roboto" panose="02000000000000000000" pitchFamily="2" charset="0"/>
              </a:rPr>
              <a:t> sources for well logging applications. Red line indicates radius of investigation for D-D tool.  Note the much larger investigative radius for 14 MeV </a:t>
            </a:r>
            <a:r>
              <a:rPr lang="en-US" sz="1400" b="0" i="0" u="none" strike="noStrike" baseline="0" dirty="0" err="1">
                <a:solidFill>
                  <a:srgbClr val="385622"/>
                </a:solidFill>
                <a:latin typeface="Roboto" panose="02000000000000000000" pitchFamily="2" charset="0"/>
              </a:rPr>
              <a:t>AmBe</a:t>
            </a:r>
            <a:r>
              <a:rPr lang="en-US" sz="1400" b="0" i="0" u="none" strike="noStrike" baseline="0" dirty="0">
                <a:solidFill>
                  <a:srgbClr val="385622"/>
                </a:solidFill>
                <a:latin typeface="Roboto" panose="02000000000000000000" pitchFamily="2" charset="0"/>
              </a:rPr>
              <a:t> tool.</a:t>
            </a:r>
            <a:endParaRPr lang="en-US" sz="1400" dirty="0"/>
          </a:p>
        </p:txBody>
      </p:sp>
      <p:sp>
        <p:nvSpPr>
          <p:cNvPr id="4" name="Slide Number Placeholder 3">
            <a:extLst>
              <a:ext uri="{FF2B5EF4-FFF2-40B4-BE49-F238E27FC236}">
                <a16:creationId xmlns:a16="http://schemas.microsoft.com/office/drawing/2014/main" id="{CBA694EA-2560-624F-57A9-A23578414849}"/>
              </a:ext>
            </a:extLst>
          </p:cNvPr>
          <p:cNvSpPr>
            <a:spLocks noGrp="1"/>
          </p:cNvSpPr>
          <p:nvPr>
            <p:ph type="sldNum" sz="quarter" idx="5"/>
          </p:nvPr>
        </p:nvSpPr>
        <p:spPr/>
        <p:txBody>
          <a:bodyPr/>
          <a:lstStyle/>
          <a:p>
            <a:fld id="{02874949-EF62-436C-8E05-E3A7A3001B05}" type="slidenum">
              <a:rPr lang="en-US" smtClean="0"/>
              <a:t>24</a:t>
            </a:fld>
            <a:endParaRPr lang="en-US"/>
          </a:p>
        </p:txBody>
      </p:sp>
    </p:spTree>
    <p:extLst>
      <p:ext uri="{BB962C8B-B14F-4D97-AF65-F5344CB8AC3E}">
        <p14:creationId xmlns:p14="http://schemas.microsoft.com/office/powerpoint/2010/main" val="582403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t>AmBe</a:t>
            </a:r>
            <a:r>
              <a:rPr lang="en-US" sz="1400" dirty="0"/>
              <a:t> tools generate fast neutrons at much higher energy than D-D </a:t>
            </a:r>
            <a:r>
              <a:rPr lang="en-US" sz="1400" dirty="0" err="1"/>
              <a:t>nGenerator</a:t>
            </a:r>
            <a:r>
              <a:rPr lang="en-US" sz="1400" dirty="0"/>
              <a:t> pictured in this slide, so testing is going on at sites around the world to validate whether response is usable in groundwater settings.</a:t>
            </a:r>
          </a:p>
        </p:txBody>
      </p:sp>
      <p:sp>
        <p:nvSpPr>
          <p:cNvPr id="4" name="Slide Number Placeholder 3"/>
          <p:cNvSpPr>
            <a:spLocks noGrp="1"/>
          </p:cNvSpPr>
          <p:nvPr>
            <p:ph type="sldNum" sz="quarter" idx="5"/>
          </p:nvPr>
        </p:nvSpPr>
        <p:spPr/>
        <p:txBody>
          <a:bodyPr/>
          <a:lstStyle/>
          <a:p>
            <a:fld id="{02874949-EF62-436C-8E05-E3A7A3001B05}" type="slidenum">
              <a:rPr lang="en-US" smtClean="0"/>
              <a:t>25</a:t>
            </a:fld>
            <a:endParaRPr lang="en-US"/>
          </a:p>
        </p:txBody>
      </p:sp>
    </p:spTree>
    <p:extLst>
      <p:ext uri="{BB962C8B-B14F-4D97-AF65-F5344CB8AC3E}">
        <p14:creationId xmlns:p14="http://schemas.microsoft.com/office/powerpoint/2010/main" val="766835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85783-BE9D-4F66-5F17-F20A04AE9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75031-BCED-C5CD-A574-905EB9AD5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5FC095-0442-7093-8032-4A91EAC6225D}"/>
              </a:ext>
            </a:extLst>
          </p:cNvPr>
          <p:cNvSpPr>
            <a:spLocks noGrp="1"/>
          </p:cNvSpPr>
          <p:nvPr>
            <p:ph type="body" idx="1"/>
          </p:nvPr>
        </p:nvSpPr>
        <p:spPr/>
        <p:txBody>
          <a:bodyPr/>
          <a:lstStyle/>
          <a:p>
            <a:pPr marR="14990" algn="l"/>
            <a:r>
              <a:rPr lang="en-US" sz="1400" b="0" i="0" u="none" strike="noStrike" baseline="0" dirty="0">
                <a:solidFill>
                  <a:srgbClr val="385622"/>
                </a:solidFill>
                <a:latin typeface="Calibri" panose="020F0502020204030204" pitchFamily="34" charset="0"/>
              </a:rPr>
              <a:t>Lithology can be mapped with neutron porosity and gamma density </a:t>
            </a:r>
          </a:p>
          <a:p>
            <a:pPr marR="16680" algn="l"/>
            <a:r>
              <a:rPr lang="en-US" sz="1400" b="0" i="0" u="none" strike="noStrike" baseline="0" dirty="0">
                <a:solidFill>
                  <a:srgbClr val="385622"/>
                </a:solidFill>
                <a:latin typeface="Calibri" panose="020F0502020204030204" pitchFamily="34" charset="0"/>
              </a:rPr>
              <a:t>Empirical correction factors, similar to those generated with Am-Be tools, can also be generated</a:t>
            </a:r>
            <a:endParaRPr lang="en-US" sz="1400" dirty="0"/>
          </a:p>
        </p:txBody>
      </p:sp>
      <p:sp>
        <p:nvSpPr>
          <p:cNvPr id="4" name="Slide Number Placeholder 3">
            <a:extLst>
              <a:ext uri="{FF2B5EF4-FFF2-40B4-BE49-F238E27FC236}">
                <a16:creationId xmlns:a16="http://schemas.microsoft.com/office/drawing/2014/main" id="{DD4655F4-CA6A-E66F-181C-603C761E6800}"/>
              </a:ext>
            </a:extLst>
          </p:cNvPr>
          <p:cNvSpPr>
            <a:spLocks noGrp="1"/>
          </p:cNvSpPr>
          <p:nvPr>
            <p:ph type="sldNum" sz="quarter" idx="5"/>
          </p:nvPr>
        </p:nvSpPr>
        <p:spPr/>
        <p:txBody>
          <a:bodyPr/>
          <a:lstStyle/>
          <a:p>
            <a:fld id="{02874949-EF62-436C-8E05-E3A7A3001B05}" type="slidenum">
              <a:rPr lang="en-US" smtClean="0"/>
              <a:t>26</a:t>
            </a:fld>
            <a:endParaRPr lang="en-US"/>
          </a:p>
        </p:txBody>
      </p:sp>
    </p:spTree>
    <p:extLst>
      <p:ext uri="{BB962C8B-B14F-4D97-AF65-F5344CB8AC3E}">
        <p14:creationId xmlns:p14="http://schemas.microsoft.com/office/powerpoint/2010/main" val="1701337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E5E84-EA93-C4F0-248E-09B850989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E1CD9-FC86-A417-C25B-B5F5F5D31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F76D8F-BB80-8534-D38B-6D240DDEEFB2}"/>
              </a:ext>
            </a:extLst>
          </p:cNvPr>
          <p:cNvSpPr>
            <a:spLocks noGrp="1"/>
          </p:cNvSpPr>
          <p:nvPr>
            <p:ph type="body" idx="1"/>
          </p:nvPr>
        </p:nvSpPr>
        <p:spPr/>
        <p:txBody>
          <a:bodyPr/>
          <a:lstStyle/>
          <a:p>
            <a:pPr marR="14990" algn="l"/>
            <a:r>
              <a:rPr lang="en-US" sz="1400" b="0" i="0" u="none" strike="noStrike" baseline="0" dirty="0">
                <a:solidFill>
                  <a:srgbClr val="385622"/>
                </a:solidFill>
                <a:latin typeface="Calibri" panose="020F0502020204030204" pitchFamily="34" charset="0"/>
              </a:rPr>
              <a:t>Comparison of BMR porosity, </a:t>
            </a:r>
            <a:r>
              <a:rPr lang="en-US" sz="1400" b="0" i="0" u="none" strike="noStrike" baseline="0" dirty="0" err="1">
                <a:solidFill>
                  <a:srgbClr val="385622"/>
                </a:solidFill>
                <a:latin typeface="Calibri" panose="020F0502020204030204" pitchFamily="34" charset="0"/>
              </a:rPr>
              <a:t>AmBe</a:t>
            </a:r>
            <a:r>
              <a:rPr lang="en-US" sz="1400" b="0" i="0" u="none" strike="noStrike" baseline="0" dirty="0">
                <a:solidFill>
                  <a:srgbClr val="385622"/>
                </a:solidFill>
                <a:latin typeface="Calibri" panose="020F0502020204030204" pitchFamily="34" charset="0"/>
              </a:rPr>
              <a:t> porosity, and </a:t>
            </a:r>
            <a:r>
              <a:rPr lang="en-US" sz="1400" b="0" i="0" u="none" strike="noStrike" baseline="0" dirty="0" err="1">
                <a:solidFill>
                  <a:srgbClr val="385622"/>
                </a:solidFill>
                <a:latin typeface="Calibri" panose="020F0502020204030204" pitchFamily="34" charset="0"/>
              </a:rPr>
              <a:t>nGen</a:t>
            </a:r>
            <a:r>
              <a:rPr lang="en-US" sz="1400" b="0" i="0" u="none" strike="noStrike" baseline="0" dirty="0">
                <a:solidFill>
                  <a:srgbClr val="385622"/>
                </a:solidFill>
                <a:latin typeface="Calibri" panose="020F0502020204030204" pitchFamily="34" charset="0"/>
              </a:rPr>
              <a:t> porosity.</a:t>
            </a:r>
          </a:p>
          <a:p>
            <a:pPr marR="14990" algn="l"/>
            <a:endParaRPr lang="en-US" sz="1400" b="0" i="0" u="none" strike="noStrike" baseline="0" dirty="0">
              <a:solidFill>
                <a:srgbClr val="385622"/>
              </a:solidFill>
              <a:latin typeface="Calibri" panose="020F0502020204030204" pitchFamily="34" charset="0"/>
            </a:endParaRPr>
          </a:p>
          <a:p>
            <a:pPr marR="14990" algn="l"/>
            <a:r>
              <a:rPr lang="en-US" sz="1400" b="0" i="0" u="none" strike="noStrike" baseline="0" dirty="0">
                <a:solidFill>
                  <a:srgbClr val="385622"/>
                </a:solidFill>
                <a:latin typeface="Calibri" panose="020F0502020204030204" pitchFamily="34" charset="0"/>
              </a:rPr>
              <a:t>Track 1: Optical Televiewer, gamma (black), caliper (blue), Focused Resistivity (red)</a:t>
            </a:r>
          </a:p>
          <a:p>
            <a:pPr marR="14990" algn="l"/>
            <a:r>
              <a:rPr lang="en-US" sz="1400" b="0" i="0" u="none" strike="noStrike" baseline="0" dirty="0">
                <a:solidFill>
                  <a:srgbClr val="385622"/>
                </a:solidFill>
                <a:latin typeface="Calibri" panose="020F0502020204030204" pitchFamily="34" charset="0"/>
              </a:rPr>
              <a:t>Track 2: BMR T2 distribution (blue waveforms),  BMR total porosity (blue log), Density Porosity 2.8 gm/cc matrix (black), green (density)</a:t>
            </a:r>
          </a:p>
          <a:p>
            <a:pPr marR="14990" algn="l"/>
            <a:r>
              <a:rPr lang="en-US" sz="1400" b="0" i="0" u="none" strike="noStrike" baseline="0" dirty="0">
                <a:solidFill>
                  <a:srgbClr val="385622"/>
                </a:solidFill>
                <a:latin typeface="Calibri" panose="020F0502020204030204" pitchFamily="34" charset="0"/>
              </a:rPr>
              <a:t>Track 3: FWS VDL with </a:t>
            </a:r>
            <a:r>
              <a:rPr lang="en-US" sz="1400" b="0" i="0" u="none" strike="noStrike" baseline="0" dirty="0" err="1">
                <a:solidFill>
                  <a:srgbClr val="385622"/>
                </a:solidFill>
                <a:latin typeface="Calibri" panose="020F0502020204030204" pitchFamily="34" charset="0"/>
              </a:rPr>
              <a:t>nGen</a:t>
            </a:r>
            <a:r>
              <a:rPr lang="en-US" sz="1400" b="0" i="0" u="none" strike="noStrike" baseline="0" dirty="0">
                <a:solidFill>
                  <a:srgbClr val="385622"/>
                </a:solidFill>
                <a:latin typeface="Calibri" panose="020F0502020204030204" pitchFamily="34" charset="0"/>
              </a:rPr>
              <a:t> Short/Long detector ratio</a:t>
            </a:r>
          </a:p>
          <a:p>
            <a:pPr marR="14990" algn="l"/>
            <a:r>
              <a:rPr lang="en-US" sz="1400" b="0" i="0" u="none" strike="noStrike" baseline="0" dirty="0">
                <a:solidFill>
                  <a:srgbClr val="385622"/>
                </a:solidFill>
                <a:latin typeface="Calibri" panose="020F0502020204030204" pitchFamily="34" charset="0"/>
              </a:rPr>
              <a:t>Track 4: Short-spaced </a:t>
            </a:r>
            <a:r>
              <a:rPr lang="en-US" sz="1400" b="0" i="0" u="none" strike="noStrike" baseline="0" dirty="0" err="1">
                <a:solidFill>
                  <a:srgbClr val="385622"/>
                </a:solidFill>
                <a:latin typeface="Calibri" panose="020F0502020204030204" pitchFamily="34" charset="0"/>
              </a:rPr>
              <a:t>nGen</a:t>
            </a:r>
            <a:r>
              <a:rPr lang="en-US" sz="1400" b="0" i="0" u="none" strike="noStrike" baseline="0" dirty="0">
                <a:solidFill>
                  <a:srgbClr val="385622"/>
                </a:solidFill>
                <a:latin typeface="Calibri" panose="020F0502020204030204" pitchFamily="34" charset="0"/>
              </a:rPr>
              <a:t> CPS</a:t>
            </a:r>
          </a:p>
          <a:p>
            <a:pPr marR="14990" algn="l"/>
            <a:r>
              <a:rPr lang="en-US" sz="1400" b="0" i="0" u="none" strike="noStrike" baseline="0" dirty="0">
                <a:solidFill>
                  <a:srgbClr val="385622"/>
                </a:solidFill>
                <a:latin typeface="Calibri" panose="020F0502020204030204" pitchFamily="34" charset="0"/>
              </a:rPr>
              <a:t>Track 5: </a:t>
            </a:r>
            <a:r>
              <a:rPr lang="en-US" sz="1400" b="0" i="0" u="none" strike="noStrike" baseline="0" dirty="0" err="1">
                <a:solidFill>
                  <a:srgbClr val="385622"/>
                </a:solidFill>
                <a:latin typeface="Calibri" panose="020F0502020204030204" pitchFamily="34" charset="0"/>
              </a:rPr>
              <a:t>AmBe</a:t>
            </a:r>
            <a:r>
              <a:rPr lang="en-US" sz="1400" b="0" i="0" u="none" strike="noStrike" baseline="0" dirty="0">
                <a:solidFill>
                  <a:srgbClr val="385622"/>
                </a:solidFill>
                <a:latin typeface="Calibri" panose="020F0502020204030204" pitchFamily="34" charset="0"/>
              </a:rPr>
              <a:t> CPS (blue), Long-Spaced </a:t>
            </a:r>
            <a:r>
              <a:rPr lang="en-US" sz="1400" b="0" i="0" u="none" strike="noStrike" baseline="0" dirty="0" err="1">
                <a:solidFill>
                  <a:srgbClr val="385622"/>
                </a:solidFill>
                <a:latin typeface="Calibri" panose="020F0502020204030204" pitchFamily="34" charset="0"/>
              </a:rPr>
              <a:t>AmBe</a:t>
            </a:r>
            <a:r>
              <a:rPr lang="en-US" sz="1400" b="0" i="0" u="none" strike="noStrike" baseline="0" dirty="0">
                <a:solidFill>
                  <a:srgbClr val="385622"/>
                </a:solidFill>
                <a:latin typeface="Calibri" panose="020F0502020204030204" pitchFamily="34" charset="0"/>
              </a:rPr>
              <a:t> Neutron (CPS)</a:t>
            </a:r>
            <a:endParaRPr lang="en-US" sz="1400" dirty="0"/>
          </a:p>
        </p:txBody>
      </p:sp>
      <p:sp>
        <p:nvSpPr>
          <p:cNvPr id="4" name="Slide Number Placeholder 3">
            <a:extLst>
              <a:ext uri="{FF2B5EF4-FFF2-40B4-BE49-F238E27FC236}">
                <a16:creationId xmlns:a16="http://schemas.microsoft.com/office/drawing/2014/main" id="{E6D91F55-0BE3-DBC1-6F53-8A9EAC1C4ADD}"/>
              </a:ext>
            </a:extLst>
          </p:cNvPr>
          <p:cNvSpPr>
            <a:spLocks noGrp="1"/>
          </p:cNvSpPr>
          <p:nvPr>
            <p:ph type="sldNum" sz="quarter" idx="5"/>
          </p:nvPr>
        </p:nvSpPr>
        <p:spPr/>
        <p:txBody>
          <a:bodyPr/>
          <a:lstStyle/>
          <a:p>
            <a:fld id="{02874949-EF62-436C-8E05-E3A7A3001B05}" type="slidenum">
              <a:rPr lang="en-US" smtClean="0"/>
              <a:t>27</a:t>
            </a:fld>
            <a:endParaRPr lang="en-US"/>
          </a:p>
        </p:txBody>
      </p:sp>
    </p:spTree>
    <p:extLst>
      <p:ext uri="{BB962C8B-B14F-4D97-AF65-F5344CB8AC3E}">
        <p14:creationId xmlns:p14="http://schemas.microsoft.com/office/powerpoint/2010/main" val="2360298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9539C-144B-748A-16E9-BFBBC2220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3203D-84C0-5066-E861-8C6033A2B1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439E6-91CD-5566-6A46-7F8C3AA33BBB}"/>
              </a:ext>
            </a:extLst>
          </p:cNvPr>
          <p:cNvSpPr>
            <a:spLocks noGrp="1"/>
          </p:cNvSpPr>
          <p:nvPr>
            <p:ph type="body" idx="1"/>
          </p:nvPr>
        </p:nvSpPr>
        <p:spPr/>
        <p:txBody>
          <a:bodyPr/>
          <a:lstStyle/>
          <a:p>
            <a:pPr marR="14990" algn="l"/>
            <a:r>
              <a:rPr lang="en-US" sz="1400" dirty="0"/>
              <a:t>New generation borehole video cameras now can display on screen compass </a:t>
            </a:r>
          </a:p>
        </p:txBody>
      </p:sp>
      <p:sp>
        <p:nvSpPr>
          <p:cNvPr id="4" name="Slide Number Placeholder 3">
            <a:extLst>
              <a:ext uri="{FF2B5EF4-FFF2-40B4-BE49-F238E27FC236}">
                <a16:creationId xmlns:a16="http://schemas.microsoft.com/office/drawing/2014/main" id="{8EFC7E7B-6DE4-2BDD-B8E6-60343877BF83}"/>
              </a:ext>
            </a:extLst>
          </p:cNvPr>
          <p:cNvSpPr>
            <a:spLocks noGrp="1"/>
          </p:cNvSpPr>
          <p:nvPr>
            <p:ph type="sldNum" sz="quarter" idx="5"/>
          </p:nvPr>
        </p:nvSpPr>
        <p:spPr/>
        <p:txBody>
          <a:bodyPr/>
          <a:lstStyle/>
          <a:p>
            <a:fld id="{02874949-EF62-436C-8E05-E3A7A3001B05}" type="slidenum">
              <a:rPr lang="en-US" smtClean="0"/>
              <a:t>28</a:t>
            </a:fld>
            <a:endParaRPr lang="en-US"/>
          </a:p>
        </p:txBody>
      </p:sp>
    </p:spTree>
    <p:extLst>
      <p:ext uri="{BB962C8B-B14F-4D97-AF65-F5344CB8AC3E}">
        <p14:creationId xmlns:p14="http://schemas.microsoft.com/office/powerpoint/2010/main" val="675584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77ED5-B9BD-E6AF-1EC7-6F5B35CB4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213FFA-CABA-7029-395A-6171C60C9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C6B59-5E27-AFB0-2D1C-72674FC84F3E}"/>
              </a:ext>
            </a:extLst>
          </p:cNvPr>
          <p:cNvSpPr>
            <a:spLocks noGrp="1"/>
          </p:cNvSpPr>
          <p:nvPr>
            <p:ph type="body" idx="1"/>
          </p:nvPr>
        </p:nvSpPr>
        <p:spPr/>
        <p:txBody>
          <a:bodyPr/>
          <a:lstStyle/>
          <a:p>
            <a:pPr marR="14990" algn="l"/>
            <a:r>
              <a:rPr lang="en-US" sz="1600" dirty="0"/>
              <a:t>New generation borehole video cameras now can display on screen compass, digital pan, tilt, zoom, and stabilization.</a:t>
            </a:r>
          </a:p>
        </p:txBody>
      </p:sp>
      <p:sp>
        <p:nvSpPr>
          <p:cNvPr id="4" name="Slide Number Placeholder 3">
            <a:extLst>
              <a:ext uri="{FF2B5EF4-FFF2-40B4-BE49-F238E27FC236}">
                <a16:creationId xmlns:a16="http://schemas.microsoft.com/office/drawing/2014/main" id="{E7B83F55-B2DF-8616-6A3F-F00DAE668D2B}"/>
              </a:ext>
            </a:extLst>
          </p:cNvPr>
          <p:cNvSpPr>
            <a:spLocks noGrp="1"/>
          </p:cNvSpPr>
          <p:nvPr>
            <p:ph type="sldNum" sz="quarter" idx="5"/>
          </p:nvPr>
        </p:nvSpPr>
        <p:spPr/>
        <p:txBody>
          <a:bodyPr/>
          <a:lstStyle/>
          <a:p>
            <a:fld id="{02874949-EF62-436C-8E05-E3A7A3001B05}" type="slidenum">
              <a:rPr lang="en-US" smtClean="0"/>
              <a:t>29</a:t>
            </a:fld>
            <a:endParaRPr lang="en-US"/>
          </a:p>
        </p:txBody>
      </p:sp>
    </p:spTree>
    <p:extLst>
      <p:ext uri="{BB962C8B-B14F-4D97-AF65-F5344CB8AC3E}">
        <p14:creationId xmlns:p14="http://schemas.microsoft.com/office/powerpoint/2010/main" val="54926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400" dirty="0"/>
              <a:t>Some of the commonly used geophysical logs in the GW community include Gamma, including spectral gamma, SP, resistivity (which is useful and semi-quantitative when corrected for borehole conditions), flow meters, caliper, 3-arm and XY caliper for borehole volume studies, full waveform sonic (for cement bonding after well emplacement), and radioactive source tools; however, the use of radioactive source logs in ground water studies is not used often because of regulatory or liability issues, but this may change in the mid term as a new, non-chemical source downhole neutron generator is emerging in the groundwater landscape which I will describe a bit later in this presentation.  Most of the time only gamma and resistivity logs are collected in the field in a typical water well setting,  spinner flow meters are sometimes used in water production wells for interval-specific flow and contribution to total flow, but often running flowmeters requires pulling a submersible pump to lower the tool ($$).  Heat pulse flow meters are generally used in very small flow situations, although some studies demonstrate the use of this tool in higher floe situations.</a:t>
            </a:r>
          </a:p>
        </p:txBody>
      </p:sp>
      <p:sp>
        <p:nvSpPr>
          <p:cNvPr id="4" name="Slide Number Placeholder 3"/>
          <p:cNvSpPr>
            <a:spLocks noGrp="1"/>
          </p:cNvSpPr>
          <p:nvPr>
            <p:ph type="sldNum" sz="quarter" idx="10"/>
          </p:nvPr>
        </p:nvSpPr>
        <p:spPr/>
        <p:txBody>
          <a:bodyPr/>
          <a:lstStyle/>
          <a:p>
            <a:fld id="{02874949-EF62-436C-8E05-E3A7A3001B05}" type="slidenum">
              <a:rPr lang="en-US" smtClean="0"/>
              <a:t>3</a:t>
            </a:fld>
            <a:endParaRPr lang="en-US"/>
          </a:p>
        </p:txBody>
      </p:sp>
    </p:spTree>
    <p:extLst>
      <p:ext uri="{BB962C8B-B14F-4D97-AF65-F5344CB8AC3E}">
        <p14:creationId xmlns:p14="http://schemas.microsoft.com/office/powerpoint/2010/main" val="3685792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74949-EF62-436C-8E05-E3A7A3001B05}" type="slidenum">
              <a:rPr lang="en-US" smtClean="0"/>
              <a:t>30</a:t>
            </a:fld>
            <a:endParaRPr lang="en-US"/>
          </a:p>
        </p:txBody>
      </p:sp>
    </p:spTree>
    <p:extLst>
      <p:ext uri="{BB962C8B-B14F-4D97-AF65-F5344CB8AC3E}">
        <p14:creationId xmlns:p14="http://schemas.microsoft.com/office/powerpoint/2010/main" val="3233945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74949-EF62-436C-8E05-E3A7A3001B05}" type="slidenum">
              <a:rPr lang="en-US" smtClean="0"/>
              <a:t>31</a:t>
            </a:fld>
            <a:endParaRPr lang="en-US"/>
          </a:p>
        </p:txBody>
      </p:sp>
    </p:spTree>
    <p:extLst>
      <p:ext uri="{BB962C8B-B14F-4D97-AF65-F5344CB8AC3E}">
        <p14:creationId xmlns:p14="http://schemas.microsoft.com/office/powerpoint/2010/main" val="3566931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400" dirty="0">
                <a:solidFill>
                  <a:srgbClr val="FF0000"/>
                </a:solidFill>
              </a:rPr>
              <a:t>As mentioned, neutron and density logging is not commonly used in groundwater logging.  NMR (or BMR as some like to call it) has emerged in the last decade or so to profile in-situ porosity….. Semi-quantitatively.  Clay-bound, capillary, and free water components of total porosity are presented in real-time or near real time, along with calculations of hydraulic conductivity.  </a:t>
            </a:r>
          </a:p>
          <a:p>
            <a:pPr eaLnBrk="1" hangingPunct="1"/>
            <a:endParaRPr lang="en-US" altLang="en-US" sz="1400" dirty="0">
              <a:solidFill>
                <a:srgbClr val="FF0000"/>
              </a:solidFill>
            </a:endParaRPr>
          </a:p>
          <a:p>
            <a:pPr eaLnBrk="1" hangingPunct="1"/>
            <a:r>
              <a:rPr lang="en-US" altLang="en-US" sz="1400" dirty="0">
                <a:solidFill>
                  <a:srgbClr val="FF0000"/>
                </a:solidFill>
              </a:rPr>
              <a:t>Before moving on with our discussion, lets look at a few field shots of borehole logging in GW applications.</a:t>
            </a:r>
          </a:p>
        </p:txBody>
      </p:sp>
      <p:sp>
        <p:nvSpPr>
          <p:cNvPr id="4" name="Slide Number Placeholder 3"/>
          <p:cNvSpPr>
            <a:spLocks noGrp="1"/>
          </p:cNvSpPr>
          <p:nvPr>
            <p:ph type="sldNum" sz="quarter" idx="10"/>
          </p:nvPr>
        </p:nvSpPr>
        <p:spPr/>
        <p:txBody>
          <a:bodyPr/>
          <a:lstStyle/>
          <a:p>
            <a:fld id="{02874949-EF62-436C-8E05-E3A7A3001B05}" type="slidenum">
              <a:rPr lang="en-US" smtClean="0"/>
              <a:t>4</a:t>
            </a:fld>
            <a:endParaRPr lang="en-US"/>
          </a:p>
        </p:txBody>
      </p:sp>
    </p:spTree>
    <p:extLst>
      <p:ext uri="{BB962C8B-B14F-4D97-AF65-F5344CB8AC3E}">
        <p14:creationId xmlns:p14="http://schemas.microsoft.com/office/powerpoint/2010/main" val="3685792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F-550 Chassis truck used at a copper mine in Mongolia and a Ford Transit Van customized by a water well driller in MS.</a:t>
            </a:r>
          </a:p>
        </p:txBody>
      </p:sp>
      <p:sp>
        <p:nvSpPr>
          <p:cNvPr id="4" name="Slide Number Placeholder 3"/>
          <p:cNvSpPr>
            <a:spLocks noGrp="1"/>
          </p:cNvSpPr>
          <p:nvPr>
            <p:ph type="sldNum" sz="quarter" idx="10"/>
          </p:nvPr>
        </p:nvSpPr>
        <p:spPr/>
        <p:txBody>
          <a:bodyPr/>
          <a:lstStyle/>
          <a:p>
            <a:fld id="{02874949-EF62-436C-8E05-E3A7A3001B05}" type="slidenum">
              <a:rPr lang="en-US" smtClean="0"/>
              <a:t>5</a:t>
            </a:fld>
            <a:endParaRPr lang="en-US"/>
          </a:p>
        </p:txBody>
      </p:sp>
    </p:spTree>
    <p:extLst>
      <p:ext uri="{BB962C8B-B14F-4D97-AF65-F5344CB8AC3E}">
        <p14:creationId xmlns:p14="http://schemas.microsoft.com/office/powerpoint/2010/main" val="3685792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Static</a:t>
            </a:r>
            <a:r>
              <a:rPr lang="en-US" sz="1400" baseline="0" dirty="0"/>
              <a:t> water table is around 1200 meters in Saudi Arabia.  Age of water in some of these deep aquifers in Cretaceous.</a:t>
            </a:r>
            <a:endParaRPr lang="en-US" sz="1400" dirty="0"/>
          </a:p>
        </p:txBody>
      </p:sp>
      <p:sp>
        <p:nvSpPr>
          <p:cNvPr id="4" name="Slide Number Placeholder 3"/>
          <p:cNvSpPr>
            <a:spLocks noGrp="1"/>
          </p:cNvSpPr>
          <p:nvPr>
            <p:ph type="sldNum" sz="quarter" idx="10"/>
          </p:nvPr>
        </p:nvSpPr>
        <p:spPr/>
        <p:txBody>
          <a:bodyPr/>
          <a:lstStyle/>
          <a:p>
            <a:fld id="{02874949-EF62-436C-8E05-E3A7A3001B05}" type="slidenum">
              <a:rPr lang="en-US" smtClean="0"/>
              <a:t>6</a:t>
            </a:fld>
            <a:endParaRPr lang="en-US"/>
          </a:p>
        </p:txBody>
      </p:sp>
    </p:spTree>
    <p:extLst>
      <p:ext uri="{BB962C8B-B14F-4D97-AF65-F5344CB8AC3E}">
        <p14:creationId xmlns:p14="http://schemas.microsoft.com/office/powerpoint/2010/main" val="922472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Suburban with through-the-roof boom logging a PVC-cased monitoring well.</a:t>
            </a:r>
          </a:p>
        </p:txBody>
      </p:sp>
      <p:sp>
        <p:nvSpPr>
          <p:cNvPr id="4" name="Slide Number Placeholder 3"/>
          <p:cNvSpPr>
            <a:spLocks noGrp="1"/>
          </p:cNvSpPr>
          <p:nvPr>
            <p:ph type="sldNum" sz="quarter" idx="10"/>
          </p:nvPr>
        </p:nvSpPr>
        <p:spPr/>
        <p:txBody>
          <a:bodyPr/>
          <a:lstStyle/>
          <a:p>
            <a:fld id="{02874949-EF62-436C-8E05-E3A7A3001B05}" type="slidenum">
              <a:rPr lang="en-US" smtClean="0"/>
              <a:t>7</a:t>
            </a:fld>
            <a:endParaRPr lang="en-US"/>
          </a:p>
        </p:txBody>
      </p:sp>
    </p:spTree>
    <p:extLst>
      <p:ext uri="{BB962C8B-B14F-4D97-AF65-F5344CB8AC3E}">
        <p14:creationId xmlns:p14="http://schemas.microsoft.com/office/powerpoint/2010/main" val="1337295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Another SUV application equipped with all the basic tools for GW geophysical logging and CO2 sequestration studies in Southern IL.</a:t>
            </a:r>
          </a:p>
        </p:txBody>
      </p:sp>
      <p:sp>
        <p:nvSpPr>
          <p:cNvPr id="4" name="Slide Number Placeholder 3"/>
          <p:cNvSpPr>
            <a:spLocks noGrp="1"/>
          </p:cNvSpPr>
          <p:nvPr>
            <p:ph type="sldNum" sz="quarter" idx="10"/>
          </p:nvPr>
        </p:nvSpPr>
        <p:spPr/>
        <p:txBody>
          <a:bodyPr/>
          <a:lstStyle/>
          <a:p>
            <a:fld id="{02874949-EF62-436C-8E05-E3A7A3001B05}" type="slidenum">
              <a:rPr lang="en-US" smtClean="0"/>
              <a:t>8</a:t>
            </a:fld>
            <a:endParaRPr lang="en-US"/>
          </a:p>
        </p:txBody>
      </p:sp>
    </p:spTree>
    <p:extLst>
      <p:ext uri="{BB962C8B-B14F-4D97-AF65-F5344CB8AC3E}">
        <p14:creationId xmlns:p14="http://schemas.microsoft.com/office/powerpoint/2010/main" val="1337295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Smaller SUV’s with compact winches for deep aquifer water well logging in Northern Africa.</a:t>
            </a:r>
          </a:p>
        </p:txBody>
      </p:sp>
      <p:sp>
        <p:nvSpPr>
          <p:cNvPr id="4" name="Slide Number Placeholder 3"/>
          <p:cNvSpPr>
            <a:spLocks noGrp="1"/>
          </p:cNvSpPr>
          <p:nvPr>
            <p:ph type="sldNum" sz="quarter" idx="10"/>
          </p:nvPr>
        </p:nvSpPr>
        <p:spPr/>
        <p:txBody>
          <a:bodyPr/>
          <a:lstStyle/>
          <a:p>
            <a:fld id="{02874949-EF62-436C-8E05-E3A7A3001B05}" type="slidenum">
              <a:rPr lang="en-US" smtClean="0"/>
              <a:t>9</a:t>
            </a:fld>
            <a:endParaRPr lang="en-US"/>
          </a:p>
        </p:txBody>
      </p:sp>
    </p:spTree>
    <p:extLst>
      <p:ext uri="{BB962C8B-B14F-4D97-AF65-F5344CB8AC3E}">
        <p14:creationId xmlns:p14="http://schemas.microsoft.com/office/powerpoint/2010/main" val="1337295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6"/>
          <p:cNvSpPr>
            <a:spLocks noGrp="1"/>
          </p:cNvSpPr>
          <p:nvPr>
            <p:ph type="dt" sz="half" idx="10"/>
          </p:nvPr>
        </p:nvSpPr>
        <p:spPr/>
        <p:txBody>
          <a:bodyPr/>
          <a:lstStyle/>
          <a:p>
            <a:fld id="{F5F8BBA1-451E-4306-A7E7-88EF9217C103}" type="datetime1">
              <a:rPr lang="en-US" smtClean="0"/>
              <a:t>2/7/2025</a:t>
            </a:fld>
            <a:endParaRPr lang="en-US"/>
          </a:p>
        </p:txBody>
      </p:sp>
      <p:sp>
        <p:nvSpPr>
          <p:cNvPr id="9" name="Footer Placeholder 8"/>
          <p:cNvSpPr>
            <a:spLocks noGrp="1"/>
          </p:cNvSpPr>
          <p:nvPr>
            <p:ph type="ftr" sz="quarter" idx="11"/>
          </p:nvPr>
        </p:nvSpPr>
        <p:spPr/>
        <p:txBody>
          <a:bodyPr/>
          <a:lstStyle/>
          <a:p>
            <a:endParaRPr lang="en-US" dirty="0"/>
          </a:p>
        </p:txBody>
      </p:sp>
      <p:pic>
        <p:nvPicPr>
          <p:cNvPr id="5" name="Picture 4" descr="A logo of a company&#10;&#10;Description automatically generated">
            <a:extLst>
              <a:ext uri="{FF2B5EF4-FFF2-40B4-BE49-F238E27FC236}">
                <a16:creationId xmlns:a16="http://schemas.microsoft.com/office/drawing/2014/main" id="{71413A7E-B6AA-99A5-4AAE-11DCB9B089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62" y="5924550"/>
            <a:ext cx="1647265" cy="933450"/>
          </a:xfrm>
          <a:prstGeom prst="rect">
            <a:avLst/>
          </a:prstGeom>
        </p:spPr>
      </p:pic>
    </p:spTree>
    <p:extLst>
      <p:ext uri="{BB962C8B-B14F-4D97-AF65-F5344CB8AC3E}">
        <p14:creationId xmlns:p14="http://schemas.microsoft.com/office/powerpoint/2010/main" val="3744107318"/>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E7F5B7-66D8-4E5E-9CE6-BFD18DB7AB8F}" type="datetime1">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lgn="r">
              <a:defRPr/>
            </a:lvl1pPr>
          </a:lstStyle>
          <a:p>
            <a:fld id="{C6FED3E9-7E45-43AF-B275-0CF4FC5CD30B}" type="slidenum">
              <a:rPr lang="en-US" smtClean="0"/>
              <a:pPr/>
              <a:t>‹#›</a:t>
            </a:fld>
            <a:endParaRPr lang="en-US" dirty="0"/>
          </a:p>
        </p:txBody>
      </p:sp>
      <p:pic>
        <p:nvPicPr>
          <p:cNvPr id="8" name="Picture 7" descr="A logo of a company&#10;&#10;Description automatically generated">
            <a:extLst>
              <a:ext uri="{FF2B5EF4-FFF2-40B4-BE49-F238E27FC236}">
                <a16:creationId xmlns:a16="http://schemas.microsoft.com/office/drawing/2014/main" id="{AA6C9AEE-5B20-2E56-1157-B9007E3771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802448"/>
            <a:ext cx="1642053" cy="930497"/>
          </a:xfrm>
          <a:prstGeom prst="rect">
            <a:avLst/>
          </a:prstGeom>
        </p:spPr>
      </p:pic>
    </p:spTree>
    <p:extLst>
      <p:ext uri="{BB962C8B-B14F-4D97-AF65-F5344CB8AC3E}">
        <p14:creationId xmlns:p14="http://schemas.microsoft.com/office/powerpoint/2010/main" val="216885570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7F253B-6037-43B8-ADF8-3B487DBDE6A3}" type="datetime1">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C6FED3E9-7E45-43AF-B275-0CF4FC5CD30B}" type="slidenum">
              <a:rPr lang="en-US" smtClean="0"/>
              <a:pPr/>
              <a:t>‹#›</a:t>
            </a:fld>
            <a:endParaRPr lang="en-US" dirty="0"/>
          </a:p>
        </p:txBody>
      </p:sp>
      <p:pic>
        <p:nvPicPr>
          <p:cNvPr id="7" name="Picture 6" descr="A logo of a company&#10;&#10;Description automatically generated">
            <a:extLst>
              <a:ext uri="{FF2B5EF4-FFF2-40B4-BE49-F238E27FC236}">
                <a16:creationId xmlns:a16="http://schemas.microsoft.com/office/drawing/2014/main" id="{76008D48-C7D4-82F3-9EB0-7EF56B0414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802448"/>
            <a:ext cx="1642053" cy="930497"/>
          </a:xfrm>
          <a:prstGeom prst="rect">
            <a:avLst/>
          </a:prstGeom>
        </p:spPr>
      </p:pic>
    </p:spTree>
    <p:extLst>
      <p:ext uri="{BB962C8B-B14F-4D97-AF65-F5344CB8AC3E}">
        <p14:creationId xmlns:p14="http://schemas.microsoft.com/office/powerpoint/2010/main" val="523683208"/>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85395-2626-4C93-ABF3-FC5328943F58}" type="datetime1">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C6FED3E9-7E45-43AF-B275-0CF4FC5CD30B}" type="slidenum">
              <a:rPr lang="en-US" smtClean="0"/>
              <a:pPr/>
              <a:t>‹#›</a:t>
            </a:fld>
            <a:endParaRPr lang="en-US" dirty="0"/>
          </a:p>
        </p:txBody>
      </p:sp>
      <p:pic>
        <p:nvPicPr>
          <p:cNvPr id="7" name="Picture 6" descr="A logo of a company&#10;&#10;Description automatically generated">
            <a:extLst>
              <a:ext uri="{FF2B5EF4-FFF2-40B4-BE49-F238E27FC236}">
                <a16:creationId xmlns:a16="http://schemas.microsoft.com/office/drawing/2014/main" id="{3E3743FD-96C3-4DFF-65D0-2F1EA60CC5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802448"/>
            <a:ext cx="1642053" cy="930497"/>
          </a:xfrm>
          <a:prstGeom prst="rect">
            <a:avLst/>
          </a:prstGeom>
        </p:spPr>
      </p:pic>
    </p:spTree>
    <p:extLst>
      <p:ext uri="{BB962C8B-B14F-4D97-AF65-F5344CB8AC3E}">
        <p14:creationId xmlns:p14="http://schemas.microsoft.com/office/powerpoint/2010/main" val="136455159"/>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8BBA1-451E-4306-A7E7-88EF9217C103}" type="datetime1">
              <a:rPr lang="en-US" smtClean="0"/>
              <a:t>2/7/2025</a:t>
            </a:fld>
            <a:endParaRPr lang="en-US"/>
          </a:p>
        </p:txBody>
      </p:sp>
      <p:sp>
        <p:nvSpPr>
          <p:cNvPr id="4" name="Footer Placeholder 3"/>
          <p:cNvSpPr>
            <a:spLocks noGrp="1"/>
          </p:cNvSpPr>
          <p:nvPr>
            <p:ph type="ftr" sz="quarter" idx="11"/>
          </p:nvPr>
        </p:nvSpPr>
        <p:spPr/>
        <p:txBody>
          <a:bodyPr/>
          <a:lstStyle/>
          <a:p>
            <a:r>
              <a:rPr lang="en-US"/>
              <a:t>KGWA 2014</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C6FED3E9-7E45-43AF-B275-0CF4FC5CD30B}" type="slidenum">
              <a:rPr lang="en-US" smtClean="0"/>
              <a:pPr/>
              <a:t>‹#›</a:t>
            </a:fld>
            <a:endParaRPr lang="en-US" dirty="0"/>
          </a:p>
        </p:txBody>
      </p:sp>
      <p:pic>
        <p:nvPicPr>
          <p:cNvPr id="6" name="Picture 5" descr="A logo of a company&#10;&#10;Description automatically generated">
            <a:extLst>
              <a:ext uri="{FF2B5EF4-FFF2-40B4-BE49-F238E27FC236}">
                <a16:creationId xmlns:a16="http://schemas.microsoft.com/office/drawing/2014/main" id="{226C8890-DF6B-5B4C-239A-800D0EF7E7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802448"/>
            <a:ext cx="1642053" cy="930497"/>
          </a:xfrm>
          <a:prstGeom prst="rect">
            <a:avLst/>
          </a:prstGeom>
        </p:spPr>
      </p:pic>
    </p:spTree>
    <p:extLst>
      <p:ext uri="{BB962C8B-B14F-4D97-AF65-F5344CB8AC3E}">
        <p14:creationId xmlns:p14="http://schemas.microsoft.com/office/powerpoint/2010/main" val="56768070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5120FF-5C36-4B73-B25C-DA4FA63B6259}"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67EB9-8AC0-40CB-B829-EFA50C77A26A}" type="slidenum">
              <a:rPr lang="en-US" smtClean="0"/>
              <a:t>‹#›</a:t>
            </a:fld>
            <a:endParaRPr lang="en-US" dirty="0"/>
          </a:p>
        </p:txBody>
      </p:sp>
    </p:spTree>
    <p:extLst>
      <p:ext uri="{BB962C8B-B14F-4D97-AF65-F5344CB8AC3E}">
        <p14:creationId xmlns:p14="http://schemas.microsoft.com/office/powerpoint/2010/main" val="728122205"/>
      </p:ext>
    </p:extLst>
  </p:cSld>
  <p:clrMapOvr>
    <a:masterClrMapping/>
  </p:clrMapOvr>
  <mc:AlternateContent xmlns:mc="http://schemas.openxmlformats.org/markup-compatibility/2006" xmlns:p14="http://schemas.microsoft.com/office/powerpoint/2010/main">
    <mc:Choice Requires="p14">
      <p:transition p14:dur="6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5120FF-5C36-4B73-B25C-DA4FA63B6259}"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67EB9-8AC0-40CB-B829-EFA50C77A26A}" type="slidenum">
              <a:rPr lang="en-US" smtClean="0"/>
              <a:t>‹#›</a:t>
            </a:fld>
            <a:endParaRPr lang="en-US"/>
          </a:p>
        </p:txBody>
      </p:sp>
    </p:spTree>
    <p:extLst>
      <p:ext uri="{BB962C8B-B14F-4D97-AF65-F5344CB8AC3E}">
        <p14:creationId xmlns:p14="http://schemas.microsoft.com/office/powerpoint/2010/main" val="3590305912"/>
      </p:ext>
    </p:extLst>
  </p:cSld>
  <p:clrMapOvr>
    <a:masterClrMapping/>
  </p:clrMapOvr>
  <mc:AlternateContent xmlns:mc="http://schemas.openxmlformats.org/markup-compatibility/2006" xmlns:p14="http://schemas.microsoft.com/office/powerpoint/2010/main">
    <mc:Choice Requires="p14">
      <p:transition p14:dur="6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5120FF-5C36-4B73-B25C-DA4FA63B6259}"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67EB9-8AC0-40CB-B829-EFA50C77A26A}" type="slidenum">
              <a:rPr lang="en-US" smtClean="0"/>
              <a:t>‹#›</a:t>
            </a:fld>
            <a:endParaRPr lang="en-US"/>
          </a:p>
        </p:txBody>
      </p:sp>
    </p:spTree>
    <p:extLst>
      <p:ext uri="{BB962C8B-B14F-4D97-AF65-F5344CB8AC3E}">
        <p14:creationId xmlns:p14="http://schemas.microsoft.com/office/powerpoint/2010/main" val="1609942844"/>
      </p:ext>
    </p:extLst>
  </p:cSld>
  <p:clrMapOvr>
    <a:masterClrMapping/>
  </p:clrMapOvr>
  <mc:AlternateContent xmlns:mc="http://schemas.openxmlformats.org/markup-compatibility/2006" xmlns:p14="http://schemas.microsoft.com/office/powerpoint/2010/main">
    <mc:Choice Requires="p14">
      <p:transition p14:dur="6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5120FF-5C36-4B73-B25C-DA4FA63B6259}"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367EB9-8AC0-40CB-B829-EFA50C77A26A}" type="slidenum">
              <a:rPr lang="en-US" smtClean="0"/>
              <a:t>‹#›</a:t>
            </a:fld>
            <a:endParaRPr lang="en-US"/>
          </a:p>
        </p:txBody>
      </p:sp>
    </p:spTree>
    <p:extLst>
      <p:ext uri="{BB962C8B-B14F-4D97-AF65-F5344CB8AC3E}">
        <p14:creationId xmlns:p14="http://schemas.microsoft.com/office/powerpoint/2010/main" val="1132796358"/>
      </p:ext>
    </p:extLst>
  </p:cSld>
  <p:clrMapOvr>
    <a:masterClrMapping/>
  </p:clrMapOvr>
  <mc:AlternateContent xmlns:mc="http://schemas.openxmlformats.org/markup-compatibility/2006" xmlns:p14="http://schemas.microsoft.com/office/powerpoint/2010/main">
    <mc:Choice Requires="p14">
      <p:transition p14:dur="6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5120FF-5C36-4B73-B25C-DA4FA63B6259}" type="datetimeFigureOut">
              <a:rPr lang="en-US" smtClean="0"/>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367EB9-8AC0-40CB-B829-EFA50C77A26A}" type="slidenum">
              <a:rPr lang="en-US" smtClean="0"/>
              <a:t>‹#›</a:t>
            </a:fld>
            <a:endParaRPr lang="en-US"/>
          </a:p>
        </p:txBody>
      </p:sp>
    </p:spTree>
    <p:extLst>
      <p:ext uri="{BB962C8B-B14F-4D97-AF65-F5344CB8AC3E}">
        <p14:creationId xmlns:p14="http://schemas.microsoft.com/office/powerpoint/2010/main" val="3117275301"/>
      </p:ext>
    </p:extLst>
  </p:cSld>
  <p:clrMapOvr>
    <a:masterClrMapping/>
  </p:clrMapOvr>
  <mc:AlternateContent xmlns:mc="http://schemas.openxmlformats.org/markup-compatibility/2006" xmlns:p14="http://schemas.microsoft.com/office/powerpoint/2010/main">
    <mc:Choice Requires="p14">
      <p:transition p14:dur="6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5120FF-5C36-4B73-B25C-DA4FA63B6259}" type="datetimeFigureOut">
              <a:rPr lang="en-US" smtClean="0"/>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367EB9-8AC0-40CB-B829-EFA50C77A26A}" type="slidenum">
              <a:rPr lang="en-US" smtClean="0"/>
              <a:t>‹#›</a:t>
            </a:fld>
            <a:endParaRPr lang="en-US"/>
          </a:p>
        </p:txBody>
      </p:sp>
    </p:spTree>
    <p:extLst>
      <p:ext uri="{BB962C8B-B14F-4D97-AF65-F5344CB8AC3E}">
        <p14:creationId xmlns:p14="http://schemas.microsoft.com/office/powerpoint/2010/main" val="2365743474"/>
      </p:ext>
    </p:extLst>
  </p:cSld>
  <p:clrMapOvr>
    <a:masterClrMapping/>
  </p:clrMapOvr>
  <mc:AlternateContent xmlns:mc="http://schemas.openxmlformats.org/markup-compatibility/2006" xmlns:p14="http://schemas.microsoft.com/office/powerpoint/2010/main">
    <mc:Choice Requires="p14">
      <p:transition p14:dur="6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3962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1">
                <a:solidFill>
                  <a:srgbClr val="089433"/>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273ACB05-98CD-4C3D-A772-CE7CBF899903}" type="datetime1">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05600" y="6353444"/>
            <a:ext cx="2133600" cy="365125"/>
          </a:xfrm>
          <a:prstGeom prst="rect">
            <a:avLst/>
          </a:prstGeom>
        </p:spPr>
        <p:txBody>
          <a:bodyPr/>
          <a:lstStyle>
            <a:lvl1pPr>
              <a:defRPr sz="900"/>
            </a:lvl1pPr>
            <a:lvl2pPr algn="r">
              <a:defRPr sz="900"/>
            </a:lvl2pPr>
          </a:lstStyle>
          <a:p>
            <a:pPr lvl="1"/>
            <a:fld id="{C6FED3E9-7E45-43AF-B275-0CF4FC5CD30B}" type="slidenum">
              <a:rPr lang="en-US" smtClean="0"/>
              <a:pPr lvl="1"/>
              <a:t>‹#›</a:t>
            </a:fld>
            <a:endParaRPr lang="en-US" dirty="0"/>
          </a:p>
        </p:txBody>
      </p:sp>
      <p:pic>
        <p:nvPicPr>
          <p:cNvPr id="7" name="Picture 6"/>
          <p:cNvPicPr>
            <a:picLocks noChangeAspect="1"/>
          </p:cNvPicPr>
          <p:nvPr userDrawn="1"/>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5800" y="304800"/>
            <a:ext cx="7924800" cy="1066801"/>
          </a:xfrm>
          <a:prstGeom prst="rect">
            <a:avLst/>
          </a:prstGeom>
        </p:spPr>
      </p:pic>
      <p:pic>
        <p:nvPicPr>
          <p:cNvPr id="9" name="Picture 8" descr="A logo of a company&#10;&#10;Description automatically generated">
            <a:extLst>
              <a:ext uri="{FF2B5EF4-FFF2-40B4-BE49-F238E27FC236}">
                <a16:creationId xmlns:a16="http://schemas.microsoft.com/office/drawing/2014/main" id="{23F09E6E-472F-E587-E858-F77B1D0145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1" y="6042065"/>
            <a:ext cx="1219200" cy="690880"/>
          </a:xfrm>
          <a:prstGeom prst="rect">
            <a:avLst/>
          </a:prstGeom>
        </p:spPr>
      </p:pic>
    </p:spTree>
    <p:extLst>
      <p:ext uri="{BB962C8B-B14F-4D97-AF65-F5344CB8AC3E}">
        <p14:creationId xmlns:p14="http://schemas.microsoft.com/office/powerpoint/2010/main" val="4190604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5120FF-5C36-4B73-B25C-DA4FA63B6259}" type="datetimeFigureOut">
              <a:rPr lang="en-US" smtClean="0"/>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367EB9-8AC0-40CB-B829-EFA50C77A26A}" type="slidenum">
              <a:rPr lang="en-US" smtClean="0"/>
              <a:t>‹#›</a:t>
            </a:fld>
            <a:endParaRPr lang="en-US"/>
          </a:p>
        </p:txBody>
      </p:sp>
    </p:spTree>
    <p:extLst>
      <p:ext uri="{BB962C8B-B14F-4D97-AF65-F5344CB8AC3E}">
        <p14:creationId xmlns:p14="http://schemas.microsoft.com/office/powerpoint/2010/main" val="1753775245"/>
      </p:ext>
    </p:extLst>
  </p:cSld>
  <p:clrMapOvr>
    <a:masterClrMapping/>
  </p:clrMapOvr>
  <mc:AlternateContent xmlns:mc="http://schemas.openxmlformats.org/markup-compatibility/2006" xmlns:p14="http://schemas.microsoft.com/office/powerpoint/2010/main">
    <mc:Choice Requires="p14">
      <p:transition p14:dur="6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120FF-5C36-4B73-B25C-DA4FA63B6259}"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367EB9-8AC0-40CB-B829-EFA50C77A26A}" type="slidenum">
              <a:rPr lang="en-US" smtClean="0"/>
              <a:t>‹#›</a:t>
            </a:fld>
            <a:endParaRPr lang="en-US"/>
          </a:p>
        </p:txBody>
      </p:sp>
    </p:spTree>
    <p:extLst>
      <p:ext uri="{BB962C8B-B14F-4D97-AF65-F5344CB8AC3E}">
        <p14:creationId xmlns:p14="http://schemas.microsoft.com/office/powerpoint/2010/main" val="4291885641"/>
      </p:ext>
    </p:extLst>
  </p:cSld>
  <p:clrMapOvr>
    <a:masterClrMapping/>
  </p:clrMapOvr>
  <mc:AlternateContent xmlns:mc="http://schemas.openxmlformats.org/markup-compatibility/2006" xmlns:p14="http://schemas.microsoft.com/office/powerpoint/2010/main">
    <mc:Choice Requires="p14">
      <p:transition p14:dur="6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120FF-5C36-4B73-B25C-DA4FA63B6259}"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367EB9-8AC0-40CB-B829-EFA50C77A26A}" type="slidenum">
              <a:rPr lang="en-US" smtClean="0"/>
              <a:t>‹#›</a:t>
            </a:fld>
            <a:endParaRPr lang="en-US"/>
          </a:p>
        </p:txBody>
      </p:sp>
    </p:spTree>
    <p:extLst>
      <p:ext uri="{BB962C8B-B14F-4D97-AF65-F5344CB8AC3E}">
        <p14:creationId xmlns:p14="http://schemas.microsoft.com/office/powerpoint/2010/main" val="595006015"/>
      </p:ext>
    </p:extLst>
  </p:cSld>
  <p:clrMapOvr>
    <a:masterClrMapping/>
  </p:clrMapOvr>
  <mc:AlternateContent xmlns:mc="http://schemas.openxmlformats.org/markup-compatibility/2006" xmlns:p14="http://schemas.microsoft.com/office/powerpoint/2010/main">
    <mc:Choice Requires="p14">
      <p:transition p14:dur="6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5120FF-5C36-4B73-B25C-DA4FA63B6259}"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67EB9-8AC0-40CB-B829-EFA50C77A26A}" type="slidenum">
              <a:rPr lang="en-US" smtClean="0"/>
              <a:t>‹#›</a:t>
            </a:fld>
            <a:endParaRPr lang="en-US"/>
          </a:p>
        </p:txBody>
      </p:sp>
    </p:spTree>
    <p:extLst>
      <p:ext uri="{BB962C8B-B14F-4D97-AF65-F5344CB8AC3E}">
        <p14:creationId xmlns:p14="http://schemas.microsoft.com/office/powerpoint/2010/main" val="869749949"/>
      </p:ext>
    </p:extLst>
  </p:cSld>
  <p:clrMapOvr>
    <a:masterClrMapping/>
  </p:clrMapOvr>
  <mc:AlternateContent xmlns:mc="http://schemas.openxmlformats.org/markup-compatibility/2006" xmlns:p14="http://schemas.microsoft.com/office/powerpoint/2010/main">
    <mc:Choice Requires="p14">
      <p:transition p14:dur="6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5120FF-5C36-4B73-B25C-DA4FA63B6259}"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67EB9-8AC0-40CB-B829-EFA50C77A26A}" type="slidenum">
              <a:rPr lang="en-US" smtClean="0"/>
              <a:t>‹#›</a:t>
            </a:fld>
            <a:endParaRPr lang="en-US"/>
          </a:p>
        </p:txBody>
      </p:sp>
    </p:spTree>
    <p:extLst>
      <p:ext uri="{BB962C8B-B14F-4D97-AF65-F5344CB8AC3E}">
        <p14:creationId xmlns:p14="http://schemas.microsoft.com/office/powerpoint/2010/main" val="2262291740"/>
      </p:ext>
    </p:extLst>
  </p:cSld>
  <p:clrMapOvr>
    <a:masterClrMapping/>
  </p:clrMapOvr>
  <mc:AlternateContent xmlns:mc="http://schemas.openxmlformats.org/markup-compatibility/2006" xmlns:p14="http://schemas.microsoft.com/office/powerpoint/2010/main">
    <mc:Choice Requires="p14">
      <p:transition p14:dur="6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0C7B3E-953D-401D-9BE0-C52BB1FF438C}" type="datetime1">
              <a:rPr lang="en-US" smtClean="0"/>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22719" y="6355628"/>
            <a:ext cx="2133600" cy="365125"/>
          </a:xfrm>
          <a:prstGeom prst="rect">
            <a:avLst/>
          </a:prstGeom>
        </p:spPr>
        <p:txBody>
          <a:bodyPr/>
          <a:lstStyle>
            <a:lvl1pPr algn="r">
              <a:defRPr sz="900"/>
            </a:lvl1pPr>
          </a:lstStyle>
          <a:p>
            <a:fld id="{C6FED3E9-7E45-43AF-B275-0CF4FC5CD30B}" type="slidenum">
              <a:rPr lang="en-US" smtClean="0"/>
              <a:pPr/>
              <a:t>‹#›</a:t>
            </a:fld>
            <a:endParaRPr lang="en-US" dirty="0"/>
          </a:p>
        </p:txBody>
      </p:sp>
      <p:pic>
        <p:nvPicPr>
          <p:cNvPr id="6" name="Picture 5" descr="A logo of a company&#10;&#10;Description automatically generated">
            <a:extLst>
              <a:ext uri="{FF2B5EF4-FFF2-40B4-BE49-F238E27FC236}">
                <a16:creationId xmlns:a16="http://schemas.microsoft.com/office/drawing/2014/main" id="{F331472A-1879-98F3-FB01-0FFD5CA395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085245"/>
            <a:ext cx="1143000" cy="647700"/>
          </a:xfrm>
          <a:prstGeom prst="rect">
            <a:avLst/>
          </a:prstGeom>
        </p:spPr>
      </p:pic>
    </p:spTree>
    <p:extLst>
      <p:ext uri="{BB962C8B-B14F-4D97-AF65-F5344CB8AC3E}">
        <p14:creationId xmlns:p14="http://schemas.microsoft.com/office/powerpoint/2010/main" val="499998113"/>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CEF661-53C2-4822-AAAF-AACEC50A42CB}" type="datetime1">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sz="900"/>
            </a:lvl1pPr>
          </a:lstStyle>
          <a:p>
            <a:fld id="{C6FED3E9-7E45-43AF-B275-0CF4FC5CD30B}" type="slidenum">
              <a:rPr lang="en-US" smtClean="0"/>
              <a:pPr/>
              <a:t>‹#›</a:t>
            </a:fld>
            <a:endParaRPr lang="en-US" dirty="0"/>
          </a:p>
        </p:txBody>
      </p:sp>
      <p:pic>
        <p:nvPicPr>
          <p:cNvPr id="7" name="Picture 6" descr="A logo of a company&#10;&#10;Description automatically generated">
            <a:extLst>
              <a:ext uri="{FF2B5EF4-FFF2-40B4-BE49-F238E27FC236}">
                <a16:creationId xmlns:a16="http://schemas.microsoft.com/office/drawing/2014/main" id="{85EFC8B1-DA33-6BCC-B5CC-4D67BC1D7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802448"/>
            <a:ext cx="1642053" cy="930497"/>
          </a:xfrm>
          <a:prstGeom prst="rect">
            <a:avLst/>
          </a:prstGeom>
        </p:spPr>
      </p:pic>
    </p:spTree>
    <p:extLst>
      <p:ext uri="{BB962C8B-B14F-4D97-AF65-F5344CB8AC3E}">
        <p14:creationId xmlns:p14="http://schemas.microsoft.com/office/powerpoint/2010/main" val="1454177356"/>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2EEC4-85D2-4B6F-B5E1-091D17510D81}" type="datetime1">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lgn="r">
              <a:defRPr sz="900"/>
            </a:lvl1pPr>
          </a:lstStyle>
          <a:p>
            <a:fld id="{C6FED3E9-7E45-43AF-B275-0CF4FC5CD30B}" type="slidenum">
              <a:rPr lang="en-US" smtClean="0"/>
              <a:pPr/>
              <a:t>‹#›</a:t>
            </a:fld>
            <a:endParaRPr lang="en-US" dirty="0"/>
          </a:p>
        </p:txBody>
      </p:sp>
      <p:pic>
        <p:nvPicPr>
          <p:cNvPr id="8" name="Picture 7" descr="A logo of a company&#10;&#10;Description automatically generated">
            <a:extLst>
              <a:ext uri="{FF2B5EF4-FFF2-40B4-BE49-F238E27FC236}">
                <a16:creationId xmlns:a16="http://schemas.microsoft.com/office/drawing/2014/main" id="{08A0D905-4962-6A33-7B70-B42D824F85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802448"/>
            <a:ext cx="1642053" cy="930497"/>
          </a:xfrm>
          <a:prstGeom prst="rect">
            <a:avLst/>
          </a:prstGeom>
        </p:spPr>
      </p:pic>
    </p:spTree>
    <p:extLst>
      <p:ext uri="{BB962C8B-B14F-4D97-AF65-F5344CB8AC3E}">
        <p14:creationId xmlns:p14="http://schemas.microsoft.com/office/powerpoint/2010/main" val="2510489398"/>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8403FE-5B69-4C1A-A69B-EEE3DF509E77}" type="datetime1">
              <a:rPr lang="en-US" smtClean="0"/>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lgn="r">
              <a:defRPr/>
            </a:lvl1pPr>
          </a:lstStyle>
          <a:p>
            <a:fld id="{C6FED3E9-7E45-43AF-B275-0CF4FC5CD30B}" type="slidenum">
              <a:rPr lang="en-US" smtClean="0"/>
              <a:pPr/>
              <a:t>‹#›</a:t>
            </a:fld>
            <a:endParaRPr lang="en-US" dirty="0"/>
          </a:p>
        </p:txBody>
      </p:sp>
      <p:pic>
        <p:nvPicPr>
          <p:cNvPr id="10" name="Picture 9" descr="A logo of a company&#10;&#10;Description automatically generated">
            <a:extLst>
              <a:ext uri="{FF2B5EF4-FFF2-40B4-BE49-F238E27FC236}">
                <a16:creationId xmlns:a16="http://schemas.microsoft.com/office/drawing/2014/main" id="{6C7BD55E-1193-AAC4-1EC6-62780CBBF4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802448"/>
            <a:ext cx="1642053" cy="930497"/>
          </a:xfrm>
          <a:prstGeom prst="rect">
            <a:avLst/>
          </a:prstGeom>
        </p:spPr>
      </p:pic>
    </p:spTree>
    <p:extLst>
      <p:ext uri="{BB962C8B-B14F-4D97-AF65-F5344CB8AC3E}">
        <p14:creationId xmlns:p14="http://schemas.microsoft.com/office/powerpoint/2010/main" val="2700070294"/>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06FA49-58B3-4F38-99B7-FAC0CE6072E5}" type="datetime1">
              <a:rPr lang="en-US" smtClean="0"/>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C6FED3E9-7E45-43AF-B275-0CF4FC5CD30B}" type="slidenum">
              <a:rPr lang="en-US" smtClean="0"/>
              <a:pPr/>
              <a:t>‹#›</a:t>
            </a:fld>
            <a:endParaRPr lang="en-US" dirty="0"/>
          </a:p>
        </p:txBody>
      </p:sp>
      <p:pic>
        <p:nvPicPr>
          <p:cNvPr id="6" name="Picture 5" descr="A logo of a company&#10;&#10;Description automatically generated">
            <a:extLst>
              <a:ext uri="{FF2B5EF4-FFF2-40B4-BE49-F238E27FC236}">
                <a16:creationId xmlns:a16="http://schemas.microsoft.com/office/drawing/2014/main" id="{9EB4C9B4-0F88-4EDF-E767-FD33931F40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802448"/>
            <a:ext cx="1642053" cy="930497"/>
          </a:xfrm>
          <a:prstGeom prst="rect">
            <a:avLst/>
          </a:prstGeom>
        </p:spPr>
      </p:pic>
    </p:spTree>
    <p:extLst>
      <p:ext uri="{BB962C8B-B14F-4D97-AF65-F5344CB8AC3E}">
        <p14:creationId xmlns:p14="http://schemas.microsoft.com/office/powerpoint/2010/main" val="1370634184"/>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D930F1-B932-4BF6-95AA-E28F8C1CBC8D}" type="datetime1">
              <a:rPr lang="en-US" smtClean="0"/>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lgn="r">
              <a:defRPr/>
            </a:lvl1pPr>
          </a:lstStyle>
          <a:p>
            <a:fld id="{C6FED3E9-7E45-43AF-B275-0CF4FC5CD30B}" type="slidenum">
              <a:rPr lang="en-US" smtClean="0"/>
              <a:pPr/>
              <a:t>‹#›</a:t>
            </a:fld>
            <a:endParaRPr lang="en-US" dirty="0"/>
          </a:p>
        </p:txBody>
      </p:sp>
      <p:pic>
        <p:nvPicPr>
          <p:cNvPr id="5" name="Picture 4" descr="A logo of a company&#10;&#10;Description automatically generated">
            <a:extLst>
              <a:ext uri="{FF2B5EF4-FFF2-40B4-BE49-F238E27FC236}">
                <a16:creationId xmlns:a16="http://schemas.microsoft.com/office/drawing/2014/main" id="{56295335-9351-03F5-D026-28125D810F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802448"/>
            <a:ext cx="1642053" cy="930497"/>
          </a:xfrm>
          <a:prstGeom prst="rect">
            <a:avLst/>
          </a:prstGeom>
        </p:spPr>
      </p:pic>
    </p:spTree>
    <p:extLst>
      <p:ext uri="{BB962C8B-B14F-4D97-AF65-F5344CB8AC3E}">
        <p14:creationId xmlns:p14="http://schemas.microsoft.com/office/powerpoint/2010/main" val="2337658674"/>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379982-AF44-4484-A2F8-B4D1B850CFED}" type="datetime1">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lgn="r">
              <a:defRPr/>
            </a:lvl1pPr>
          </a:lstStyle>
          <a:p>
            <a:fld id="{C6FED3E9-7E45-43AF-B275-0CF4FC5CD30B}" type="slidenum">
              <a:rPr lang="en-US" smtClean="0"/>
              <a:pPr/>
              <a:t>‹#›</a:t>
            </a:fld>
            <a:endParaRPr lang="en-US" dirty="0"/>
          </a:p>
        </p:txBody>
      </p:sp>
      <p:pic>
        <p:nvPicPr>
          <p:cNvPr id="8" name="Picture 7" descr="A logo of a company&#10;&#10;Description automatically generated">
            <a:extLst>
              <a:ext uri="{FF2B5EF4-FFF2-40B4-BE49-F238E27FC236}">
                <a16:creationId xmlns:a16="http://schemas.microsoft.com/office/drawing/2014/main" id="{0FD48931-44D0-20A1-CEE2-05FA8C5ED6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802448"/>
            <a:ext cx="1642053" cy="930497"/>
          </a:xfrm>
          <a:prstGeom prst="rect">
            <a:avLst/>
          </a:prstGeom>
        </p:spPr>
      </p:pic>
    </p:spTree>
    <p:extLst>
      <p:ext uri="{BB962C8B-B14F-4D97-AF65-F5344CB8AC3E}">
        <p14:creationId xmlns:p14="http://schemas.microsoft.com/office/powerpoint/2010/main" val="1179024803"/>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19000"/>
            <a:lum/>
          </a:blip>
          <a:srcRect/>
          <a:stretch>
            <a:fillRect l="-25000" r="-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8BBA1-451E-4306-A7E7-88EF9217C103}" type="datetime1">
              <a:rPr lang="en-US" smtClean="0"/>
              <a:t>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9" name="Picture 8">
            <a:extLst>
              <a:ext uri="{FF2B5EF4-FFF2-40B4-BE49-F238E27FC236}">
                <a16:creationId xmlns:a16="http://schemas.microsoft.com/office/drawing/2014/main" id="{59A8F866-0BA8-CE1A-0942-73AC3C2DB96B}"/>
              </a:ext>
            </a:extLst>
          </p:cNvPr>
          <p:cNvPicPr>
            <a:picLocks noChangeAspect="1"/>
          </p:cNvPicPr>
          <p:nvPr userDrawn="1"/>
        </p:nvPicPr>
        <p:blipFill>
          <a:blip r:embed="rId16"/>
          <a:stretch>
            <a:fillRect/>
          </a:stretch>
        </p:blipFill>
        <p:spPr>
          <a:xfrm>
            <a:off x="6995866" y="6065156"/>
            <a:ext cx="1690934" cy="656319"/>
          </a:xfrm>
          <a:prstGeom prst="rect">
            <a:avLst/>
          </a:prstGeom>
        </p:spPr>
      </p:pic>
      <p:sp>
        <p:nvSpPr>
          <p:cNvPr id="11" name="Slide Number Placeholder 5">
            <a:extLst>
              <a:ext uri="{FF2B5EF4-FFF2-40B4-BE49-F238E27FC236}">
                <a16:creationId xmlns:a16="http://schemas.microsoft.com/office/drawing/2014/main" id="{47168383-6C56-076A-775F-6A80E3A68F9B}"/>
              </a:ext>
            </a:extLst>
          </p:cNvPr>
          <p:cNvSpPr>
            <a:spLocks noGrp="1"/>
          </p:cNvSpPr>
          <p:nvPr>
            <p:ph type="sldNum" sz="quarter" idx="4"/>
          </p:nvPr>
        </p:nvSpPr>
        <p:spPr>
          <a:xfrm>
            <a:off x="6705600" y="6353444"/>
            <a:ext cx="2133600" cy="365125"/>
          </a:xfrm>
          <a:prstGeom prst="rect">
            <a:avLst/>
          </a:prstGeom>
        </p:spPr>
        <p:txBody>
          <a:bodyPr/>
          <a:lstStyle>
            <a:lvl1pPr>
              <a:defRPr sz="900"/>
            </a:lvl1pPr>
            <a:lvl2pPr algn="r">
              <a:defRPr sz="900"/>
            </a:lvl2pPr>
          </a:lstStyle>
          <a:p>
            <a:pPr lvl="1"/>
            <a:fld id="{C6FED3E9-7E45-43AF-B275-0CF4FC5CD30B}" type="slidenum">
              <a:rPr lang="en-US" smtClean="0"/>
              <a:pPr lvl="1"/>
              <a:t>‹#›</a:t>
            </a:fld>
            <a:endParaRPr lang="en-US" dirty="0"/>
          </a:p>
        </p:txBody>
      </p:sp>
    </p:spTree>
    <p:extLst>
      <p:ext uri="{BB962C8B-B14F-4D97-AF65-F5344CB8AC3E}">
        <p14:creationId xmlns:p14="http://schemas.microsoft.com/office/powerpoint/2010/main" val="1814153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mc:AlternateContent xmlns:mc="http://schemas.openxmlformats.org/markup-compatibility/2006" xmlns:p14="http://schemas.microsoft.com/office/powerpoint/2010/main">
    <mc:Choice Requires="p14">
      <p:transition p14:dur="250" advClick="0"/>
    </mc:Choice>
    <mc:Fallback xmlns="">
      <p:transition advClick="0"/>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19000"/>
            <a:lum/>
          </a:blip>
          <a:srcRect/>
          <a:stretch>
            <a:fillRect l="-25000" r="-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120FF-5C36-4B73-B25C-DA4FA63B6259}" type="datetimeFigureOut">
              <a:rPr lang="en-US" smtClean="0"/>
              <a:t>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367EB9-8AC0-40CB-B829-EFA50C77A26A}" type="slidenum">
              <a:rPr lang="en-US" smtClean="0"/>
              <a:pPr/>
              <a:t>‹#›</a:t>
            </a:fld>
            <a:endParaRPr lang="en-US" dirty="0"/>
          </a:p>
        </p:txBody>
      </p:sp>
      <p:pic>
        <p:nvPicPr>
          <p:cNvPr id="7" name="Picture 6" descr="A logo of a company&#10;&#10;Description automatically generated">
            <a:extLst>
              <a:ext uri="{FF2B5EF4-FFF2-40B4-BE49-F238E27FC236}">
                <a16:creationId xmlns:a16="http://schemas.microsoft.com/office/drawing/2014/main" id="{6DD126B4-1968-7EB9-9206-088527644DC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5802448"/>
            <a:ext cx="1642053" cy="930497"/>
          </a:xfrm>
          <a:prstGeom prst="rect">
            <a:avLst/>
          </a:prstGeom>
        </p:spPr>
      </p:pic>
    </p:spTree>
    <p:extLst>
      <p:ext uri="{BB962C8B-B14F-4D97-AF65-F5344CB8AC3E}">
        <p14:creationId xmlns:p14="http://schemas.microsoft.com/office/powerpoint/2010/main" val="14544599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6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213"/>
            <a:ext cx="2133601" cy="6795573"/>
          </a:xfrm>
          <a:prstGeom prst="rect">
            <a:avLst/>
          </a:prstGeom>
        </p:spPr>
      </p:pic>
      <p:sp>
        <p:nvSpPr>
          <p:cNvPr id="2" name="Title 1"/>
          <p:cNvSpPr>
            <a:spLocks noGrp="1"/>
          </p:cNvSpPr>
          <p:nvPr>
            <p:ph type="ctrTitle"/>
          </p:nvPr>
        </p:nvSpPr>
        <p:spPr>
          <a:xfrm>
            <a:off x="1828800" y="914400"/>
            <a:ext cx="7385637" cy="1470025"/>
          </a:xfrm>
        </p:spPr>
        <p:txBody>
          <a:bodyPr>
            <a:noAutofit/>
          </a:bodyPr>
          <a:lstStyle/>
          <a:p>
            <a:r>
              <a:rPr lang="en-US" sz="3600" b="1" i="0" u="none" strike="noStrike" baseline="0" dirty="0">
                <a:solidFill>
                  <a:srgbClr val="000000"/>
                </a:solidFill>
                <a:latin typeface="Century Gothic" panose="020B0502020202020204" pitchFamily="34" charset="0"/>
              </a:rPr>
              <a:t>Recent Advances in Borehole Geophysical Logging Tools for Groundwater Applications</a:t>
            </a:r>
            <a:r>
              <a:rPr lang="en-US" sz="3600" b="0" i="0" u="none" strike="noStrike" baseline="0" dirty="0">
                <a:solidFill>
                  <a:srgbClr val="000000"/>
                </a:solidFill>
                <a:latin typeface="Century Gothic" panose="020B0502020202020204" pitchFamily="34" charset="0"/>
              </a:rPr>
              <a:t> </a:t>
            </a:r>
            <a:endParaRPr lang="en-US" sz="3600" dirty="0"/>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lgn="r"/>
            <a:fld id="{C6FED3E9-7E45-43AF-B275-0CF4FC5CD30B}" type="slidenum">
              <a:rPr lang="en-US" smtClean="0"/>
              <a:pPr algn="r"/>
              <a:t>1</a:t>
            </a:fld>
            <a:endParaRPr lang="en-US" dirty="0"/>
          </a:p>
        </p:txBody>
      </p:sp>
      <p:pic>
        <p:nvPicPr>
          <p:cNvPr id="3" name="Picture 2" descr="A diagram of a red and blue particle&#10;&#10;Description automatically generated">
            <a:extLst>
              <a:ext uri="{FF2B5EF4-FFF2-40B4-BE49-F238E27FC236}">
                <a16:creationId xmlns:a16="http://schemas.microsoft.com/office/drawing/2014/main" id="{317259D2-C9F3-8816-1E1E-0856821FA31E}"/>
              </a:ext>
            </a:extLst>
          </p:cNvPr>
          <p:cNvPicPr>
            <a:picLocks noChangeAspect="1"/>
          </p:cNvPicPr>
          <p:nvPr/>
        </p:nvPicPr>
        <p:blipFill>
          <a:blip r:embed="rId4"/>
          <a:stretch>
            <a:fillRect/>
          </a:stretch>
        </p:blipFill>
        <p:spPr>
          <a:xfrm>
            <a:off x="2395691" y="3241336"/>
            <a:ext cx="1894204" cy="1600200"/>
          </a:xfrm>
          <a:prstGeom prst="rect">
            <a:avLst/>
          </a:prstGeom>
        </p:spPr>
      </p:pic>
      <p:pic>
        <p:nvPicPr>
          <p:cNvPr id="7" name="Picture 6">
            <a:extLst>
              <a:ext uri="{FF2B5EF4-FFF2-40B4-BE49-F238E27FC236}">
                <a16:creationId xmlns:a16="http://schemas.microsoft.com/office/drawing/2014/main" id="{0520C79E-7F57-436E-D424-7AD9CD868168}"/>
              </a:ext>
            </a:extLst>
          </p:cNvPr>
          <p:cNvPicPr>
            <a:picLocks noChangeAspect="1"/>
          </p:cNvPicPr>
          <p:nvPr/>
        </p:nvPicPr>
        <p:blipFill>
          <a:blip r:embed="rId5"/>
          <a:stretch>
            <a:fillRect/>
          </a:stretch>
        </p:blipFill>
        <p:spPr>
          <a:xfrm>
            <a:off x="4612134" y="3243963"/>
            <a:ext cx="1818967" cy="1600200"/>
          </a:xfrm>
          <a:prstGeom prst="rect">
            <a:avLst/>
          </a:prstGeom>
        </p:spPr>
      </p:pic>
      <p:pic>
        <p:nvPicPr>
          <p:cNvPr id="8" name="Picture 7" descr="A close up of a wood&#10;&#10;Description automatically generated">
            <a:extLst>
              <a:ext uri="{FF2B5EF4-FFF2-40B4-BE49-F238E27FC236}">
                <a16:creationId xmlns:a16="http://schemas.microsoft.com/office/drawing/2014/main" id="{6784A798-BD69-AED4-84C6-83EA4702F348}"/>
              </a:ext>
            </a:extLst>
          </p:cNvPr>
          <p:cNvPicPr>
            <a:picLocks noChangeAspect="1"/>
          </p:cNvPicPr>
          <p:nvPr/>
        </p:nvPicPr>
        <p:blipFill>
          <a:blip r:embed="rId6" cstate="print">
            <a:extLst>
              <a:ext uri="{28A0092B-C50C-407E-A947-70E740481C1C}">
                <a14:useLocalDpi xmlns:a14="http://schemas.microsoft.com/office/drawing/2010/main" val="0"/>
              </a:ext>
            </a:extLst>
          </a:blip>
          <a:srcRect l="45765" r="10880" b="14306"/>
          <a:stretch/>
        </p:blipFill>
        <p:spPr>
          <a:xfrm>
            <a:off x="6781612" y="3276507"/>
            <a:ext cx="1676776" cy="1535113"/>
          </a:xfrm>
          <a:prstGeom prst="rect">
            <a:avLst/>
          </a:prstGeom>
        </p:spPr>
      </p:pic>
    </p:spTree>
    <p:extLst>
      <p:ext uri="{BB962C8B-B14F-4D97-AF65-F5344CB8AC3E}">
        <p14:creationId xmlns:p14="http://schemas.microsoft.com/office/powerpoint/2010/main" val="3453776853"/>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Groundwater Logging</a:t>
            </a:r>
            <a:br>
              <a:rPr lang="en-US" dirty="0"/>
            </a:br>
            <a:endParaRPr lang="en-US" sz="2000" dirty="0"/>
          </a:p>
        </p:txBody>
      </p:sp>
      <p:sp>
        <p:nvSpPr>
          <p:cNvPr id="5" name="Slide Number Placeholder 4"/>
          <p:cNvSpPr>
            <a:spLocks noGrp="1"/>
          </p:cNvSpPr>
          <p:nvPr>
            <p:ph type="sldNum" sz="quarter" idx="12"/>
          </p:nvPr>
        </p:nvSpPr>
        <p:spPr/>
        <p:txBody>
          <a:bodyPr/>
          <a:lstStyle/>
          <a:p>
            <a:pPr algn="r"/>
            <a:fld id="{C6FED3E9-7E45-43AF-B275-0CF4FC5CD30B}" type="slidenum">
              <a:rPr lang="en-US" smtClean="0"/>
              <a:pPr algn="r"/>
              <a:t>10</a:t>
            </a:fld>
            <a:endParaRPr lang="en-US" dirty="0"/>
          </a:p>
        </p:txBody>
      </p:sp>
      <p:pic>
        <p:nvPicPr>
          <p:cNvPr id="1026" name="Picture 2" descr="C:\Mount Sopris\DOC\Groundwater and Wells\Portable mini log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08311"/>
            <a:ext cx="6477000" cy="4841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14087"/>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7F522-A0ED-AE1C-D754-C529D38615B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5618C022-818F-D23F-EC67-622396C191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914400"/>
            <a:ext cx="3543300" cy="4724400"/>
          </a:xfrm>
          <a:prstGeom prst="rect">
            <a:avLst/>
          </a:prstGeom>
          <a:solidFill>
            <a:srgbClr val="FFFFFF"/>
          </a:solidFill>
          <a:ln w="25400">
            <a:solidFill>
              <a:srgbClr val="089433"/>
            </a:solidFill>
            <a:miter lim="800000"/>
            <a:headEnd/>
            <a:tailEnd/>
          </a:ln>
        </p:spPr>
      </p:pic>
      <p:sp>
        <p:nvSpPr>
          <p:cNvPr id="3" name="Title 2">
            <a:extLst>
              <a:ext uri="{FF2B5EF4-FFF2-40B4-BE49-F238E27FC236}">
                <a16:creationId xmlns:a16="http://schemas.microsoft.com/office/drawing/2014/main" id="{50C99DF6-947B-8B95-C5A6-70A90C8C9D8A}"/>
              </a:ext>
            </a:extLst>
          </p:cNvPr>
          <p:cNvSpPr>
            <a:spLocks noGrp="1"/>
          </p:cNvSpPr>
          <p:nvPr>
            <p:ph type="title"/>
          </p:nvPr>
        </p:nvSpPr>
        <p:spPr>
          <a:xfrm>
            <a:off x="457200" y="274638"/>
            <a:ext cx="8229600" cy="1143000"/>
          </a:xfrm>
        </p:spPr>
        <p:txBody>
          <a:bodyPr anchor="ctr">
            <a:normAutofit/>
          </a:bodyPr>
          <a:lstStyle/>
          <a:p>
            <a:pPr>
              <a:lnSpc>
                <a:spcPct val="90000"/>
              </a:lnSpc>
            </a:pPr>
            <a:r>
              <a:rPr lang="en-US" sz="3700" dirty="0"/>
              <a:t>Groundwater Logging</a:t>
            </a:r>
            <a:br>
              <a:rPr lang="en-US" sz="3700" dirty="0"/>
            </a:br>
            <a:endParaRPr lang="en-US" sz="3700" dirty="0"/>
          </a:p>
        </p:txBody>
      </p:sp>
      <p:sp>
        <p:nvSpPr>
          <p:cNvPr id="5" name="Slide Number Placeholder 4">
            <a:extLst>
              <a:ext uri="{FF2B5EF4-FFF2-40B4-BE49-F238E27FC236}">
                <a16:creationId xmlns:a16="http://schemas.microsoft.com/office/drawing/2014/main" id="{C3EBBE01-D8F8-5CFB-1505-D7C85EB40007}"/>
              </a:ext>
            </a:extLst>
          </p:cNvPr>
          <p:cNvSpPr>
            <a:spLocks noGrp="1"/>
          </p:cNvSpPr>
          <p:nvPr>
            <p:ph type="sldNum" sz="quarter" idx="12"/>
          </p:nvPr>
        </p:nvSpPr>
        <p:spPr>
          <a:xfrm>
            <a:off x="6705600" y="6353444"/>
            <a:ext cx="2133600" cy="365125"/>
          </a:xfrm>
        </p:spPr>
        <p:txBody>
          <a:bodyPr>
            <a:normAutofit/>
          </a:bodyPr>
          <a:lstStyle/>
          <a:p>
            <a:pPr algn="r">
              <a:spcAft>
                <a:spcPts val="600"/>
              </a:spcAft>
            </a:pPr>
            <a:fld id="{C6FED3E9-7E45-43AF-B275-0CF4FC5CD30B}" type="slidenum">
              <a:rPr lang="en-US" smtClean="0"/>
              <a:pPr algn="r">
                <a:spcAft>
                  <a:spcPts val="600"/>
                </a:spcAft>
              </a:pPr>
              <a:t>11</a:t>
            </a:fld>
            <a:endParaRPr lang="en-US"/>
          </a:p>
        </p:txBody>
      </p:sp>
      <p:pic>
        <p:nvPicPr>
          <p:cNvPr id="1027" name="Picture 3">
            <a:extLst>
              <a:ext uri="{FF2B5EF4-FFF2-40B4-BE49-F238E27FC236}">
                <a16:creationId xmlns:a16="http://schemas.microsoft.com/office/drawing/2014/main" id="{20D1EC8E-FBE5-6EC4-EA2C-3C7A6116DB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914400"/>
            <a:ext cx="3543300" cy="4724401"/>
          </a:xfrm>
          <a:prstGeom prst="rect">
            <a:avLst/>
          </a:prstGeom>
          <a:noFill/>
          <a:ln w="25400">
            <a:solidFill>
              <a:srgbClr val="089433"/>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6D4482-F6EC-BDBC-3FE9-D97FDEC784B2}"/>
              </a:ext>
            </a:extLst>
          </p:cNvPr>
          <p:cNvSpPr txBox="1"/>
          <p:nvPr/>
        </p:nvSpPr>
        <p:spPr>
          <a:xfrm>
            <a:off x="228600" y="5638800"/>
            <a:ext cx="3429000" cy="369332"/>
          </a:xfrm>
          <a:prstGeom prst="rect">
            <a:avLst/>
          </a:prstGeom>
          <a:noFill/>
        </p:spPr>
        <p:txBody>
          <a:bodyPr wrap="square" rtlCol="0">
            <a:spAutoFit/>
          </a:bodyPr>
          <a:lstStyle/>
          <a:p>
            <a:r>
              <a:rPr lang="en-US" dirty="0"/>
              <a:t>FL Geological Survey, Tallahassee</a:t>
            </a:r>
          </a:p>
        </p:txBody>
      </p:sp>
      <p:sp>
        <p:nvSpPr>
          <p:cNvPr id="6" name="TextBox 5">
            <a:extLst>
              <a:ext uri="{FF2B5EF4-FFF2-40B4-BE49-F238E27FC236}">
                <a16:creationId xmlns:a16="http://schemas.microsoft.com/office/drawing/2014/main" id="{20FD985C-13A3-47B3-FF9A-F54F59E400C9}"/>
              </a:ext>
            </a:extLst>
          </p:cNvPr>
          <p:cNvSpPr txBox="1"/>
          <p:nvPr/>
        </p:nvSpPr>
        <p:spPr>
          <a:xfrm>
            <a:off x="4724400" y="5638800"/>
            <a:ext cx="3429000" cy="369332"/>
          </a:xfrm>
          <a:prstGeom prst="rect">
            <a:avLst/>
          </a:prstGeom>
          <a:noFill/>
        </p:spPr>
        <p:txBody>
          <a:bodyPr wrap="square" rtlCol="0">
            <a:spAutoFit/>
          </a:bodyPr>
          <a:lstStyle/>
          <a:p>
            <a:pPr algn="ctr"/>
            <a:r>
              <a:rPr lang="en-US" dirty="0"/>
              <a:t>SWFWMD District </a:t>
            </a:r>
          </a:p>
        </p:txBody>
      </p:sp>
    </p:spTree>
    <p:extLst>
      <p:ext uri="{BB962C8B-B14F-4D97-AF65-F5344CB8AC3E}">
        <p14:creationId xmlns:p14="http://schemas.microsoft.com/office/powerpoint/2010/main" val="3398183576"/>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25B26-B3FF-6FD2-BDA6-3AEA23A8F718}"/>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8CC9746A-69BB-153A-C385-281939527D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219700" y="1170791"/>
            <a:ext cx="2971800" cy="3962400"/>
          </a:xfrm>
          <a:prstGeom prst="rect">
            <a:avLst/>
          </a:prstGeom>
          <a:solidFill>
            <a:srgbClr val="FFFFFF"/>
          </a:solidFill>
          <a:ln w="25400">
            <a:solidFill>
              <a:srgbClr val="089433"/>
            </a:solidFill>
            <a:miter lim="800000"/>
            <a:headEnd/>
            <a:tailEnd/>
          </a:ln>
        </p:spPr>
      </p:pic>
      <p:sp>
        <p:nvSpPr>
          <p:cNvPr id="3" name="Title 2">
            <a:extLst>
              <a:ext uri="{FF2B5EF4-FFF2-40B4-BE49-F238E27FC236}">
                <a16:creationId xmlns:a16="http://schemas.microsoft.com/office/drawing/2014/main" id="{AF9E1DCD-C03E-151D-7B55-FF0370A21177}"/>
              </a:ext>
            </a:extLst>
          </p:cNvPr>
          <p:cNvSpPr>
            <a:spLocks noGrp="1"/>
          </p:cNvSpPr>
          <p:nvPr>
            <p:ph type="title"/>
          </p:nvPr>
        </p:nvSpPr>
        <p:spPr>
          <a:xfrm>
            <a:off x="457200" y="274638"/>
            <a:ext cx="8229600" cy="1143000"/>
          </a:xfrm>
        </p:spPr>
        <p:txBody>
          <a:bodyPr anchor="ctr">
            <a:normAutofit/>
          </a:bodyPr>
          <a:lstStyle/>
          <a:p>
            <a:pPr>
              <a:lnSpc>
                <a:spcPct val="90000"/>
              </a:lnSpc>
            </a:pPr>
            <a:r>
              <a:rPr lang="en-US" sz="3700" dirty="0"/>
              <a:t>Groundwater Logging</a:t>
            </a:r>
            <a:br>
              <a:rPr lang="en-US" sz="3700" dirty="0"/>
            </a:br>
            <a:endParaRPr lang="en-US" sz="3700" dirty="0"/>
          </a:p>
        </p:txBody>
      </p:sp>
      <p:sp>
        <p:nvSpPr>
          <p:cNvPr id="5" name="Slide Number Placeholder 4">
            <a:extLst>
              <a:ext uri="{FF2B5EF4-FFF2-40B4-BE49-F238E27FC236}">
                <a16:creationId xmlns:a16="http://schemas.microsoft.com/office/drawing/2014/main" id="{60652C22-283D-40AE-0AFA-7F6FB21C2708}"/>
              </a:ext>
            </a:extLst>
          </p:cNvPr>
          <p:cNvSpPr>
            <a:spLocks noGrp="1"/>
          </p:cNvSpPr>
          <p:nvPr>
            <p:ph type="sldNum" sz="quarter" idx="12"/>
          </p:nvPr>
        </p:nvSpPr>
        <p:spPr>
          <a:xfrm>
            <a:off x="6705600" y="6353444"/>
            <a:ext cx="2133600" cy="365125"/>
          </a:xfrm>
        </p:spPr>
        <p:txBody>
          <a:bodyPr>
            <a:normAutofit/>
          </a:bodyPr>
          <a:lstStyle/>
          <a:p>
            <a:pPr algn="r">
              <a:spcAft>
                <a:spcPts val="600"/>
              </a:spcAft>
            </a:pPr>
            <a:fld id="{C6FED3E9-7E45-43AF-B275-0CF4FC5CD30B}" type="slidenum">
              <a:rPr lang="en-US" smtClean="0"/>
              <a:pPr algn="r">
                <a:spcAft>
                  <a:spcPts val="600"/>
                </a:spcAft>
              </a:pPr>
              <a:t>12</a:t>
            </a:fld>
            <a:endParaRPr lang="en-US"/>
          </a:p>
        </p:txBody>
      </p:sp>
      <p:sp>
        <p:nvSpPr>
          <p:cNvPr id="7" name="TextBox 6">
            <a:extLst>
              <a:ext uri="{FF2B5EF4-FFF2-40B4-BE49-F238E27FC236}">
                <a16:creationId xmlns:a16="http://schemas.microsoft.com/office/drawing/2014/main" id="{8BC0B9E9-0C93-3ABF-E1BB-1516C7707C9C}"/>
              </a:ext>
            </a:extLst>
          </p:cNvPr>
          <p:cNvSpPr txBox="1"/>
          <p:nvPr/>
        </p:nvSpPr>
        <p:spPr>
          <a:xfrm>
            <a:off x="5486400" y="5276785"/>
            <a:ext cx="2971800" cy="369332"/>
          </a:xfrm>
          <a:prstGeom prst="rect">
            <a:avLst/>
          </a:prstGeom>
          <a:noFill/>
        </p:spPr>
        <p:txBody>
          <a:bodyPr wrap="square" rtlCol="0">
            <a:spAutoFit/>
          </a:bodyPr>
          <a:lstStyle/>
          <a:p>
            <a:r>
              <a:rPr lang="en-US" dirty="0"/>
              <a:t>Nickel Mine, Northern MN</a:t>
            </a:r>
          </a:p>
        </p:txBody>
      </p:sp>
      <p:pic>
        <p:nvPicPr>
          <p:cNvPr id="2051" name="Picture 3">
            <a:extLst>
              <a:ext uri="{FF2B5EF4-FFF2-40B4-BE49-F238E27FC236}">
                <a16:creationId xmlns:a16="http://schemas.microsoft.com/office/drawing/2014/main" id="{02945243-BD2E-AFD1-C88D-7D708828DF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3025" y="-12493625"/>
            <a:ext cx="54864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63288848-EC72-B6CF-FFBA-665A7C8686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402" y="1140311"/>
            <a:ext cx="3017520" cy="4023360"/>
          </a:xfrm>
          <a:prstGeom prst="rect">
            <a:avLst/>
          </a:prstGeom>
          <a:noFill/>
          <a:ln w="25400">
            <a:solidFill>
              <a:srgbClr val="089433"/>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FCF6188-1437-460C-1E49-39C6D3119AE5}"/>
              </a:ext>
            </a:extLst>
          </p:cNvPr>
          <p:cNvSpPr txBox="1"/>
          <p:nvPr/>
        </p:nvSpPr>
        <p:spPr>
          <a:xfrm>
            <a:off x="1066800" y="5276785"/>
            <a:ext cx="2971800" cy="369332"/>
          </a:xfrm>
          <a:prstGeom prst="rect">
            <a:avLst/>
          </a:prstGeom>
          <a:noFill/>
        </p:spPr>
        <p:txBody>
          <a:bodyPr wrap="square" rtlCol="0">
            <a:spAutoFit/>
          </a:bodyPr>
          <a:lstStyle/>
          <a:p>
            <a:r>
              <a:rPr lang="en-US" dirty="0"/>
              <a:t>Nuclear Power Plant, AL</a:t>
            </a:r>
          </a:p>
        </p:txBody>
      </p:sp>
    </p:spTree>
    <p:extLst>
      <p:ext uri="{BB962C8B-B14F-4D97-AF65-F5344CB8AC3E}">
        <p14:creationId xmlns:p14="http://schemas.microsoft.com/office/powerpoint/2010/main" val="2022258367"/>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94D17-2E7A-ECFB-E8CD-EC5EAAEA4A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9444D0-7605-EEE4-B0BE-ED9E1127D6C2}"/>
              </a:ext>
            </a:extLst>
          </p:cNvPr>
          <p:cNvSpPr>
            <a:spLocks noGrp="1"/>
          </p:cNvSpPr>
          <p:nvPr>
            <p:ph type="title"/>
          </p:nvPr>
        </p:nvSpPr>
        <p:spPr>
          <a:xfrm>
            <a:off x="443753" y="136537"/>
            <a:ext cx="8229600" cy="1143000"/>
          </a:xfrm>
        </p:spPr>
        <p:txBody>
          <a:bodyPr>
            <a:normAutofit/>
          </a:bodyPr>
          <a:lstStyle/>
          <a:p>
            <a:r>
              <a:rPr lang="en-US" sz="3600" dirty="0"/>
              <a:t>Typical Multi-Point GR-Resistivity Log</a:t>
            </a:r>
          </a:p>
        </p:txBody>
      </p:sp>
      <p:sp>
        <p:nvSpPr>
          <p:cNvPr id="5" name="Slide Number Placeholder 4">
            <a:extLst>
              <a:ext uri="{FF2B5EF4-FFF2-40B4-BE49-F238E27FC236}">
                <a16:creationId xmlns:a16="http://schemas.microsoft.com/office/drawing/2014/main" id="{893F162B-2BB1-358D-823A-6A33273EF95A}"/>
              </a:ext>
            </a:extLst>
          </p:cNvPr>
          <p:cNvSpPr>
            <a:spLocks noGrp="1"/>
          </p:cNvSpPr>
          <p:nvPr>
            <p:ph type="sldNum" sz="quarter" idx="12"/>
          </p:nvPr>
        </p:nvSpPr>
        <p:spPr/>
        <p:txBody>
          <a:bodyPr/>
          <a:lstStyle/>
          <a:p>
            <a:pPr algn="r"/>
            <a:fld id="{C6FED3E9-7E45-43AF-B275-0CF4FC5CD30B}" type="slidenum">
              <a:rPr lang="en-US" smtClean="0"/>
              <a:pPr algn="r"/>
              <a:t>13</a:t>
            </a:fld>
            <a:endParaRPr lang="en-US" dirty="0"/>
          </a:p>
        </p:txBody>
      </p:sp>
      <p:sp>
        <p:nvSpPr>
          <p:cNvPr id="7" name="TextBox 6">
            <a:extLst>
              <a:ext uri="{FF2B5EF4-FFF2-40B4-BE49-F238E27FC236}">
                <a16:creationId xmlns:a16="http://schemas.microsoft.com/office/drawing/2014/main" id="{90862399-D3F3-F5B3-604E-0A117BBD53DA}"/>
              </a:ext>
            </a:extLst>
          </p:cNvPr>
          <p:cNvSpPr txBox="1"/>
          <p:nvPr/>
        </p:nvSpPr>
        <p:spPr>
          <a:xfrm>
            <a:off x="3657600" y="2133600"/>
            <a:ext cx="3352800" cy="369332"/>
          </a:xfrm>
          <a:prstGeom prst="rect">
            <a:avLst/>
          </a:prstGeom>
          <a:noFill/>
        </p:spPr>
        <p:txBody>
          <a:bodyPr wrap="square" rtlCol="0">
            <a:spAutoFit/>
          </a:bodyPr>
          <a:lstStyle/>
          <a:p>
            <a:endParaRPr lang="en-US" dirty="0"/>
          </a:p>
        </p:txBody>
      </p:sp>
      <p:sp>
        <p:nvSpPr>
          <p:cNvPr id="2" name="Rectangle 2">
            <a:extLst>
              <a:ext uri="{FF2B5EF4-FFF2-40B4-BE49-F238E27FC236}">
                <a16:creationId xmlns:a16="http://schemas.microsoft.com/office/drawing/2014/main" id="{47544E04-DD03-5EC7-5E00-49EFBC9494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90AB02A9-C9C4-02EC-1BCF-067CAD737619}"/>
              </a:ext>
            </a:extLst>
          </p:cNvPr>
          <p:cNvPicPr>
            <a:picLocks noChangeAspect="1"/>
          </p:cNvPicPr>
          <p:nvPr/>
        </p:nvPicPr>
        <p:blipFill>
          <a:blip r:embed="rId3"/>
          <a:stretch>
            <a:fillRect/>
          </a:stretch>
        </p:blipFill>
        <p:spPr>
          <a:xfrm>
            <a:off x="470647" y="1143000"/>
            <a:ext cx="8229600" cy="4702629"/>
          </a:xfrm>
          <a:prstGeom prst="rect">
            <a:avLst/>
          </a:prstGeom>
          <a:ln w="25400">
            <a:solidFill>
              <a:srgbClr val="089433"/>
            </a:solidFill>
          </a:ln>
        </p:spPr>
      </p:pic>
      <p:cxnSp>
        <p:nvCxnSpPr>
          <p:cNvPr id="6" name="Straight Arrow Connector 5">
            <a:extLst>
              <a:ext uri="{FF2B5EF4-FFF2-40B4-BE49-F238E27FC236}">
                <a16:creationId xmlns:a16="http://schemas.microsoft.com/office/drawing/2014/main" id="{ECBF3F20-DC95-809F-8E17-B2B968638DC9}"/>
              </a:ext>
            </a:extLst>
          </p:cNvPr>
          <p:cNvCxnSpPr>
            <a:cxnSpLocks/>
          </p:cNvCxnSpPr>
          <p:nvPr/>
        </p:nvCxnSpPr>
        <p:spPr>
          <a:xfrm>
            <a:off x="3581400" y="3733800"/>
            <a:ext cx="0" cy="838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FF9BC5-2678-371C-D03D-231DAED93C25}"/>
              </a:ext>
            </a:extLst>
          </p:cNvPr>
          <p:cNvSpPr txBox="1"/>
          <p:nvPr/>
        </p:nvSpPr>
        <p:spPr>
          <a:xfrm>
            <a:off x="2986456" y="3968234"/>
            <a:ext cx="685798" cy="369332"/>
          </a:xfrm>
          <a:prstGeom prst="rect">
            <a:avLst/>
          </a:prstGeom>
          <a:noFill/>
        </p:spPr>
        <p:txBody>
          <a:bodyPr wrap="square" rtlCol="0">
            <a:spAutoFit/>
          </a:bodyPr>
          <a:lstStyle/>
          <a:p>
            <a:r>
              <a:rPr lang="en-US" dirty="0"/>
              <a:t>T=k</a:t>
            </a:r>
            <a:r>
              <a:rPr lang="en-US" b="1" dirty="0">
                <a:solidFill>
                  <a:srgbClr val="FF0000"/>
                </a:solidFill>
              </a:rPr>
              <a:t>b</a:t>
            </a:r>
          </a:p>
        </p:txBody>
      </p:sp>
    </p:spTree>
    <p:extLst>
      <p:ext uri="{BB962C8B-B14F-4D97-AF65-F5344CB8AC3E}">
        <p14:creationId xmlns:p14="http://schemas.microsoft.com/office/powerpoint/2010/main" val="2468888470"/>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Resistivity Log Calculations</a:t>
            </a:r>
          </a:p>
        </p:txBody>
      </p:sp>
      <p:sp>
        <p:nvSpPr>
          <p:cNvPr id="5" name="Slide Number Placeholder 4"/>
          <p:cNvSpPr>
            <a:spLocks noGrp="1"/>
          </p:cNvSpPr>
          <p:nvPr>
            <p:ph type="sldNum" sz="quarter" idx="12"/>
          </p:nvPr>
        </p:nvSpPr>
        <p:spPr/>
        <p:txBody>
          <a:bodyPr/>
          <a:lstStyle/>
          <a:p>
            <a:pPr algn="r"/>
            <a:fld id="{C6FED3E9-7E45-43AF-B275-0CF4FC5CD30B}" type="slidenum">
              <a:rPr lang="en-US" smtClean="0"/>
              <a:pPr algn="r"/>
              <a:t>14</a:t>
            </a:fld>
            <a:endParaRPr 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735012" y="1463964"/>
            <a:ext cx="7162800" cy="90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400">
                <a:solidFill>
                  <a:schemeClr val="tx2"/>
                </a:solidFill>
                <a:latin typeface="Arial" pitchFamily="34" charset="0"/>
                <a:cs typeface="Arial" pitchFamily="34" charset="0"/>
              </a:defRPr>
            </a:lvl1pPr>
            <a:lvl2pPr algn="ctr">
              <a:defRPr sz="4400">
                <a:solidFill>
                  <a:schemeClr val="tx2"/>
                </a:solidFill>
                <a:latin typeface="Arial" pitchFamily="34" charset="0"/>
                <a:cs typeface="Arial" pitchFamily="34" charset="0"/>
              </a:defRPr>
            </a:lvl2pPr>
            <a:lvl3pPr algn="ctr">
              <a:defRPr sz="4400">
                <a:solidFill>
                  <a:schemeClr val="tx2"/>
                </a:solidFill>
                <a:latin typeface="Arial" pitchFamily="34" charset="0"/>
                <a:cs typeface="Arial" pitchFamily="34" charset="0"/>
              </a:defRPr>
            </a:lvl3pPr>
            <a:lvl4pPr algn="ctr">
              <a:defRPr sz="4400">
                <a:solidFill>
                  <a:schemeClr val="tx2"/>
                </a:solidFill>
                <a:latin typeface="Arial" pitchFamily="34" charset="0"/>
                <a:cs typeface="Arial" pitchFamily="34" charset="0"/>
              </a:defRPr>
            </a:lvl4pPr>
            <a:lvl5pPr algn="ctr">
              <a:defRPr sz="4400">
                <a:solidFill>
                  <a:schemeClr val="tx2"/>
                </a:solidFill>
                <a:latin typeface="Arial" pitchFamily="34" charset="0"/>
                <a:cs typeface="Arial" pitchFamily="34" charset="0"/>
              </a:defRPr>
            </a:lvl5pPr>
            <a:lvl6pPr marL="457200" algn="ctr" fontAlgn="base">
              <a:spcBef>
                <a:spcPct val="0"/>
              </a:spcBef>
              <a:spcAft>
                <a:spcPct val="0"/>
              </a:spcAft>
              <a:defRPr sz="4400">
                <a:solidFill>
                  <a:schemeClr val="tx2"/>
                </a:solidFill>
                <a:latin typeface="Arial" pitchFamily="34" charset="0"/>
                <a:cs typeface="Arial" pitchFamily="34" charset="0"/>
              </a:defRPr>
            </a:lvl6pPr>
            <a:lvl7pPr marL="914400" algn="ctr" fontAlgn="base">
              <a:spcBef>
                <a:spcPct val="0"/>
              </a:spcBef>
              <a:spcAft>
                <a:spcPct val="0"/>
              </a:spcAft>
              <a:defRPr sz="4400">
                <a:solidFill>
                  <a:schemeClr val="tx2"/>
                </a:solidFill>
                <a:latin typeface="Arial" pitchFamily="34" charset="0"/>
                <a:cs typeface="Arial" pitchFamily="34" charset="0"/>
              </a:defRPr>
            </a:lvl7pPr>
            <a:lvl8pPr marL="1371600" algn="ctr" fontAlgn="base">
              <a:spcBef>
                <a:spcPct val="0"/>
              </a:spcBef>
              <a:spcAft>
                <a:spcPct val="0"/>
              </a:spcAft>
              <a:defRPr sz="4400">
                <a:solidFill>
                  <a:schemeClr val="tx2"/>
                </a:solidFill>
                <a:latin typeface="Arial" pitchFamily="34" charset="0"/>
                <a:cs typeface="Arial" pitchFamily="34" charset="0"/>
              </a:defRPr>
            </a:lvl8pPr>
            <a:lvl9pPr marL="1828800" algn="ctr" fontAlgn="base">
              <a:spcBef>
                <a:spcPct val="0"/>
              </a:spcBef>
              <a:spcAft>
                <a:spcPct val="0"/>
              </a:spcAft>
              <a:defRPr sz="4400">
                <a:solidFill>
                  <a:schemeClr val="tx2"/>
                </a:solidFill>
                <a:latin typeface="Arial" pitchFamily="34" charset="0"/>
                <a:cs typeface="Arial" pitchFamily="34" charset="0"/>
              </a:defRPr>
            </a:lvl9pPr>
          </a:lstStyle>
          <a:p>
            <a:r>
              <a:rPr lang="en-US" altLang="en-US" sz="2800" dirty="0"/>
              <a:t>Resistivity Logs </a:t>
            </a:r>
            <a:r>
              <a:rPr lang="en-US" altLang="en-US" sz="2800" dirty="0">
                <a:sym typeface="Symbol" pitchFamily="18" charset="2"/>
              </a:rPr>
              <a:t>  Estimate </a:t>
            </a:r>
            <a:r>
              <a:rPr lang="en-US" altLang="en-US" sz="2800" dirty="0" err="1">
                <a:sym typeface="Symbol" pitchFamily="18" charset="2"/>
              </a:rPr>
              <a:t>R</a:t>
            </a:r>
            <a:r>
              <a:rPr lang="en-US" altLang="en-US" sz="2800" baseline="-25000" dirty="0" err="1">
                <a:sym typeface="Symbol" pitchFamily="18" charset="2"/>
              </a:rPr>
              <a:t>w,t</a:t>
            </a:r>
            <a:r>
              <a:rPr lang="en-US" altLang="en-US" sz="2800" baseline="-25000" dirty="0">
                <a:sym typeface="Symbol" pitchFamily="18" charset="2"/>
              </a:rPr>
              <a:t> </a:t>
            </a:r>
            <a:r>
              <a:rPr lang="en-US" altLang="en-US" sz="2800" dirty="0">
                <a:sym typeface="Symbol" pitchFamily="18" charset="2"/>
              </a:rPr>
              <a:t>and  TDS</a:t>
            </a:r>
          </a:p>
          <a:p>
            <a:r>
              <a:rPr lang="en-US" altLang="en-US" sz="1600" dirty="0">
                <a:sym typeface="Symbol" pitchFamily="18" charset="2"/>
              </a:rPr>
              <a:t>(Derived from Archie’s Equations)</a:t>
            </a:r>
            <a:endParaRPr lang="en-US" altLang="en-US" sz="1600" dirty="0"/>
          </a:p>
        </p:txBody>
      </p:sp>
      <p:sp>
        <p:nvSpPr>
          <p:cNvPr id="9" name="Text Box 5"/>
          <p:cNvSpPr txBox="1">
            <a:spLocks noChangeArrowheads="1"/>
          </p:cNvSpPr>
          <p:nvPr/>
        </p:nvSpPr>
        <p:spPr bwMode="auto">
          <a:xfrm>
            <a:off x="0" y="4998243"/>
            <a:ext cx="457199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latin typeface="Times New Roman" pitchFamily="18" charset="0"/>
              </a:rPr>
              <a:t>TDS </a:t>
            </a:r>
            <a:r>
              <a:rPr lang="en-US" altLang="en-US" sz="2800" dirty="0">
                <a:solidFill>
                  <a:schemeClr val="accent2"/>
                </a:solidFill>
                <a:latin typeface="Times New Roman" pitchFamily="18" charset="0"/>
              </a:rPr>
              <a:t>(mg/l)</a:t>
            </a:r>
            <a:r>
              <a:rPr lang="en-US" altLang="en-US" sz="2800" dirty="0">
                <a:latin typeface="Times New Roman" pitchFamily="18" charset="0"/>
              </a:rPr>
              <a:t> </a:t>
            </a:r>
            <a:r>
              <a:rPr lang="en-US" altLang="en-US" sz="2800" dirty="0">
                <a:latin typeface="Times New Roman" pitchFamily="18" charset="0"/>
                <a:sym typeface="Symbol" pitchFamily="18" charset="2"/>
              </a:rPr>
              <a:t></a:t>
            </a:r>
            <a:r>
              <a:rPr lang="en-US" altLang="en-US" sz="2800" dirty="0">
                <a:latin typeface="Times New Roman" pitchFamily="18" charset="0"/>
              </a:rPr>
              <a:t> SC </a:t>
            </a:r>
            <a:r>
              <a:rPr lang="en-US" altLang="en-US" sz="2800" dirty="0">
                <a:solidFill>
                  <a:schemeClr val="accent2"/>
                </a:solidFill>
                <a:latin typeface="Times New Roman" pitchFamily="18" charset="0"/>
              </a:rPr>
              <a:t>(</a:t>
            </a:r>
            <a:r>
              <a:rPr lang="en-US" altLang="en-US" sz="2800" dirty="0" err="1">
                <a:solidFill>
                  <a:schemeClr val="accent2"/>
                </a:solidFill>
                <a:latin typeface="Times New Roman" pitchFamily="18" charset="0"/>
              </a:rPr>
              <a:t>u</a:t>
            </a:r>
            <a:r>
              <a:rPr lang="en-US" altLang="en-US" sz="2800" dirty="0" err="1">
                <a:solidFill>
                  <a:schemeClr val="accent2"/>
                </a:solidFill>
                <a:latin typeface="Times New Roman" pitchFamily="18" charset="0"/>
                <a:sym typeface="WP Greek Century" pitchFamily="2" charset="2"/>
              </a:rPr>
              <a:t>S</a:t>
            </a:r>
            <a:r>
              <a:rPr lang="en-US" altLang="en-US" sz="2800" dirty="0">
                <a:solidFill>
                  <a:schemeClr val="accent2"/>
                </a:solidFill>
                <a:latin typeface="Times New Roman" pitchFamily="18" charset="0"/>
                <a:sym typeface="WP Greek Century" pitchFamily="2" charset="2"/>
              </a:rPr>
              <a:t>/cm)</a:t>
            </a:r>
            <a:r>
              <a:rPr lang="en-US" altLang="en-US" sz="2800" dirty="0">
                <a:latin typeface="Times New Roman" pitchFamily="18" charset="0"/>
                <a:sym typeface="WP Greek Century" pitchFamily="2" charset="2"/>
              </a:rPr>
              <a:t> </a:t>
            </a:r>
            <a:r>
              <a:rPr lang="en-US" altLang="en-US" sz="2800" dirty="0">
                <a:latin typeface="Times New Roman" pitchFamily="18" charset="0"/>
              </a:rPr>
              <a:t>x P</a:t>
            </a:r>
          </a:p>
        </p:txBody>
      </p:sp>
      <p:sp>
        <p:nvSpPr>
          <p:cNvPr id="10" name="Text Box 6"/>
          <p:cNvSpPr txBox="1">
            <a:spLocks noChangeArrowheads="1"/>
          </p:cNvSpPr>
          <p:nvPr/>
        </p:nvSpPr>
        <p:spPr bwMode="auto">
          <a:xfrm>
            <a:off x="2241884" y="6110621"/>
            <a:ext cx="236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solidFill>
                  <a:srgbClr val="006600"/>
                </a:solidFill>
                <a:latin typeface="Times New Roman" pitchFamily="18" charset="0"/>
              </a:rPr>
              <a:t>FR Log, FEC Log</a:t>
            </a:r>
          </a:p>
        </p:txBody>
      </p:sp>
      <p:sp>
        <p:nvSpPr>
          <p:cNvPr id="11" name="Text Box 7"/>
          <p:cNvSpPr txBox="1">
            <a:spLocks noChangeArrowheads="1"/>
          </p:cNvSpPr>
          <p:nvPr/>
        </p:nvSpPr>
        <p:spPr bwMode="auto">
          <a:xfrm>
            <a:off x="2563812" y="3150257"/>
            <a:ext cx="533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dirty="0" err="1">
                <a:latin typeface="Times New Roman" pitchFamily="18" charset="0"/>
              </a:rPr>
              <a:t>R</a:t>
            </a:r>
            <a:r>
              <a:rPr lang="en-US" altLang="en-US" sz="3600" baseline="-25000" dirty="0" err="1">
                <a:latin typeface="Times New Roman" pitchFamily="18" charset="0"/>
              </a:rPr>
              <a:t>w,t</a:t>
            </a:r>
            <a:r>
              <a:rPr lang="en-US" altLang="en-US" sz="3600" dirty="0">
                <a:latin typeface="Times New Roman" pitchFamily="18" charset="0"/>
              </a:rPr>
              <a:t> = (</a:t>
            </a:r>
            <a:r>
              <a:rPr lang="en-US" altLang="en-US" sz="3600" dirty="0" err="1">
                <a:latin typeface="Times New Roman" pitchFamily="18" charset="0"/>
              </a:rPr>
              <a:t>R</a:t>
            </a:r>
            <a:r>
              <a:rPr lang="en-US" altLang="en-US" sz="3600" baseline="-25000" dirty="0" err="1">
                <a:latin typeface="Times New Roman" pitchFamily="18" charset="0"/>
              </a:rPr>
              <a:t>o,t</a:t>
            </a:r>
            <a:r>
              <a:rPr lang="en-US" altLang="en-US" sz="3600" dirty="0">
                <a:latin typeface="Times New Roman" pitchFamily="18" charset="0"/>
              </a:rPr>
              <a:t> / R </a:t>
            </a:r>
            <a:r>
              <a:rPr lang="en-US" altLang="en-US" sz="3600" baseline="-25000" dirty="0" err="1">
                <a:latin typeface="Times New Roman" pitchFamily="18" charset="0"/>
              </a:rPr>
              <a:t>xo,t</a:t>
            </a:r>
            <a:r>
              <a:rPr lang="en-US" altLang="en-US" sz="3600" dirty="0">
                <a:latin typeface="Times New Roman" pitchFamily="18" charset="0"/>
              </a:rPr>
              <a:t>) R </a:t>
            </a:r>
            <a:r>
              <a:rPr lang="en-US" altLang="en-US" sz="3600" baseline="-25000" dirty="0" err="1">
                <a:latin typeface="Times New Roman" pitchFamily="18" charset="0"/>
              </a:rPr>
              <a:t>mf,t</a:t>
            </a:r>
            <a:endParaRPr lang="en-US" altLang="en-US" sz="3600" baseline="-25000" dirty="0">
              <a:latin typeface="Times New Roman" pitchFamily="18" charset="0"/>
            </a:endParaRPr>
          </a:p>
        </p:txBody>
      </p:sp>
      <p:sp>
        <p:nvSpPr>
          <p:cNvPr id="12" name="Line 8"/>
          <p:cNvSpPr>
            <a:spLocks noChangeShapeType="1"/>
          </p:cNvSpPr>
          <p:nvPr/>
        </p:nvSpPr>
        <p:spPr bwMode="auto">
          <a:xfrm flipV="1">
            <a:off x="4419600" y="305435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9"/>
          <p:cNvSpPr>
            <a:spLocks noChangeShapeType="1"/>
          </p:cNvSpPr>
          <p:nvPr/>
        </p:nvSpPr>
        <p:spPr bwMode="auto">
          <a:xfrm flipV="1">
            <a:off x="5562600" y="305435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0"/>
          <p:cNvSpPr>
            <a:spLocks noChangeShapeType="1"/>
          </p:cNvSpPr>
          <p:nvPr/>
        </p:nvSpPr>
        <p:spPr bwMode="auto">
          <a:xfrm>
            <a:off x="3276600" y="56388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1"/>
          <p:cNvSpPr>
            <a:spLocks noChangeShapeType="1"/>
          </p:cNvSpPr>
          <p:nvPr/>
        </p:nvSpPr>
        <p:spPr bwMode="auto">
          <a:xfrm>
            <a:off x="2971800" y="3899593"/>
            <a:ext cx="0" cy="109865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12"/>
          <p:cNvSpPr txBox="1">
            <a:spLocks noChangeArrowheads="1"/>
          </p:cNvSpPr>
          <p:nvPr/>
        </p:nvSpPr>
        <p:spPr bwMode="auto">
          <a:xfrm>
            <a:off x="3886201" y="2693057"/>
            <a:ext cx="12191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solidFill>
                  <a:srgbClr val="006600"/>
                </a:solidFill>
                <a:latin typeface="Times New Roman" pitchFamily="18" charset="0"/>
              </a:rPr>
              <a:t>R64 log</a:t>
            </a:r>
          </a:p>
        </p:txBody>
      </p:sp>
      <p:sp>
        <p:nvSpPr>
          <p:cNvPr id="17" name="Text Box 13"/>
          <p:cNvSpPr txBox="1">
            <a:spLocks noChangeArrowheads="1"/>
          </p:cNvSpPr>
          <p:nvPr/>
        </p:nvSpPr>
        <p:spPr bwMode="auto">
          <a:xfrm>
            <a:off x="5154612" y="2597150"/>
            <a:ext cx="18065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solidFill>
                  <a:srgbClr val="006600"/>
                </a:solidFill>
                <a:latin typeface="Times New Roman" pitchFamily="18" charset="0"/>
              </a:rPr>
              <a:t>R8, R16 log</a:t>
            </a:r>
          </a:p>
        </p:txBody>
      </p:sp>
      <p:sp>
        <p:nvSpPr>
          <p:cNvPr id="4" name="Left Brace 3">
            <a:extLst>
              <a:ext uri="{FF2B5EF4-FFF2-40B4-BE49-F238E27FC236}">
                <a16:creationId xmlns:a16="http://schemas.microsoft.com/office/drawing/2014/main" id="{B1FC7DD5-769A-5D7F-8241-EEB6D9B914DB}"/>
              </a:ext>
            </a:extLst>
          </p:cNvPr>
          <p:cNvSpPr/>
          <p:nvPr/>
        </p:nvSpPr>
        <p:spPr>
          <a:xfrm rot="16200000">
            <a:off x="4704312" y="3237728"/>
            <a:ext cx="324901" cy="1904974"/>
          </a:xfrm>
          <a:prstGeom prst="lef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F512C7A7-5A4F-E8D4-8806-85E9233DC9FC}"/>
              </a:ext>
            </a:extLst>
          </p:cNvPr>
          <p:cNvSpPr txBox="1"/>
          <p:nvPr/>
        </p:nvSpPr>
        <p:spPr>
          <a:xfrm>
            <a:off x="5494421" y="5035877"/>
            <a:ext cx="2219838" cy="584775"/>
          </a:xfrm>
          <a:prstGeom prst="rect">
            <a:avLst/>
          </a:prstGeom>
          <a:noFill/>
        </p:spPr>
        <p:txBody>
          <a:bodyPr wrap="square" rtlCol="0">
            <a:spAutoFit/>
          </a:bodyPr>
          <a:lstStyle/>
          <a:p>
            <a:r>
              <a:rPr lang="en-US" sz="3200" b="0" i="0" u="none" strike="noStrike" baseline="0" dirty="0">
                <a:solidFill>
                  <a:srgbClr val="000000"/>
                </a:solidFill>
                <a:latin typeface="Times New Roman" panose="02020603050405020304" pitchFamily="18" charset="0"/>
              </a:rPr>
              <a:t>F = a * </a:t>
            </a:r>
            <a:r>
              <a:rPr lang="el-GR" sz="3200" b="0" i="0" u="none" strike="noStrike" baseline="0" dirty="0">
                <a:solidFill>
                  <a:srgbClr val="000000"/>
                </a:solidFill>
                <a:latin typeface="Times New Roman" panose="02020603050405020304" pitchFamily="18" charset="0"/>
              </a:rPr>
              <a:t>Φ</a:t>
            </a:r>
            <a:r>
              <a:rPr lang="en-US" sz="3200" b="0" i="0" u="none" strike="noStrike" baseline="30000" dirty="0">
                <a:solidFill>
                  <a:srgbClr val="000000"/>
                </a:solidFill>
                <a:latin typeface="Times New Roman" panose="02020603050405020304" pitchFamily="18" charset="0"/>
              </a:rPr>
              <a:t>m</a:t>
            </a:r>
            <a:endParaRPr lang="en-US" sz="3200" b="0" i="0" u="none" strike="noStrike" baseline="0" dirty="0">
              <a:solidFill>
                <a:srgbClr val="000000"/>
              </a:solidFill>
              <a:latin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CDE33195-E512-B7F9-1E12-B27A9FF2B8B0}"/>
              </a:ext>
            </a:extLst>
          </p:cNvPr>
          <p:cNvCxnSpPr>
            <a:cxnSpLocks/>
          </p:cNvCxnSpPr>
          <p:nvPr/>
        </p:nvCxnSpPr>
        <p:spPr>
          <a:xfrm>
            <a:off x="4991101" y="4398992"/>
            <a:ext cx="571499" cy="56306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198433"/>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3753" y="136537"/>
            <a:ext cx="8229600" cy="1143000"/>
          </a:xfrm>
        </p:spPr>
        <p:txBody>
          <a:bodyPr>
            <a:normAutofit/>
          </a:bodyPr>
          <a:lstStyle/>
          <a:p>
            <a:r>
              <a:rPr lang="en-US" sz="3600" dirty="0"/>
              <a:t>Typical Multi-Point GR-Resistivity Log</a:t>
            </a:r>
          </a:p>
        </p:txBody>
      </p:sp>
      <p:sp>
        <p:nvSpPr>
          <p:cNvPr id="5" name="Slide Number Placeholder 4"/>
          <p:cNvSpPr>
            <a:spLocks noGrp="1"/>
          </p:cNvSpPr>
          <p:nvPr>
            <p:ph type="sldNum" sz="quarter" idx="12"/>
          </p:nvPr>
        </p:nvSpPr>
        <p:spPr/>
        <p:txBody>
          <a:bodyPr/>
          <a:lstStyle/>
          <a:p>
            <a:pPr algn="r"/>
            <a:fld id="{C6FED3E9-7E45-43AF-B275-0CF4FC5CD30B}" type="slidenum">
              <a:rPr lang="en-US" smtClean="0"/>
              <a:pPr algn="r"/>
              <a:t>15</a:t>
            </a:fld>
            <a:endParaRPr lang="en-US" dirty="0"/>
          </a:p>
        </p:txBody>
      </p:sp>
      <p:sp>
        <p:nvSpPr>
          <p:cNvPr id="7" name="TextBox 6"/>
          <p:cNvSpPr txBox="1"/>
          <p:nvPr/>
        </p:nvSpPr>
        <p:spPr>
          <a:xfrm>
            <a:off x="3657600" y="2133600"/>
            <a:ext cx="3352800" cy="369332"/>
          </a:xfrm>
          <a:prstGeom prst="rect">
            <a:avLst/>
          </a:prstGeom>
          <a:noFill/>
        </p:spPr>
        <p:txBody>
          <a:bodyPr wrap="square" rtlCol="0">
            <a:spAutoFit/>
          </a:bodyPr>
          <a:lstStyle/>
          <a:p>
            <a:endParaRPr 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5297FF33-C70B-5D7A-54C5-D27B9E22AF83}"/>
              </a:ext>
            </a:extLst>
          </p:cNvPr>
          <p:cNvPicPr>
            <a:picLocks noChangeAspect="1"/>
          </p:cNvPicPr>
          <p:nvPr/>
        </p:nvPicPr>
        <p:blipFill>
          <a:blip r:embed="rId3"/>
          <a:stretch>
            <a:fillRect/>
          </a:stretch>
        </p:blipFill>
        <p:spPr>
          <a:xfrm>
            <a:off x="470647" y="1143000"/>
            <a:ext cx="8229600" cy="4702629"/>
          </a:xfrm>
          <a:prstGeom prst="rect">
            <a:avLst/>
          </a:prstGeom>
          <a:ln w="25400">
            <a:solidFill>
              <a:srgbClr val="089433"/>
            </a:solidFill>
          </a:ln>
        </p:spPr>
      </p:pic>
      <p:cxnSp>
        <p:nvCxnSpPr>
          <p:cNvPr id="6" name="Straight Arrow Connector 5">
            <a:extLst>
              <a:ext uri="{FF2B5EF4-FFF2-40B4-BE49-F238E27FC236}">
                <a16:creationId xmlns:a16="http://schemas.microsoft.com/office/drawing/2014/main" id="{B5630CAD-E66A-7EBB-2A99-0B6A9A88C7DC}"/>
              </a:ext>
            </a:extLst>
          </p:cNvPr>
          <p:cNvCxnSpPr>
            <a:cxnSpLocks/>
          </p:cNvCxnSpPr>
          <p:nvPr/>
        </p:nvCxnSpPr>
        <p:spPr>
          <a:xfrm>
            <a:off x="3581400" y="3733800"/>
            <a:ext cx="0" cy="838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5EC79A5-8435-8ADF-48D0-D38A6658344F}"/>
              </a:ext>
            </a:extLst>
          </p:cNvPr>
          <p:cNvSpPr txBox="1"/>
          <p:nvPr/>
        </p:nvSpPr>
        <p:spPr>
          <a:xfrm>
            <a:off x="2986456" y="3968234"/>
            <a:ext cx="685798" cy="369332"/>
          </a:xfrm>
          <a:prstGeom prst="rect">
            <a:avLst/>
          </a:prstGeom>
          <a:noFill/>
        </p:spPr>
        <p:txBody>
          <a:bodyPr wrap="square" rtlCol="0">
            <a:spAutoFit/>
          </a:bodyPr>
          <a:lstStyle/>
          <a:p>
            <a:r>
              <a:rPr lang="en-US" dirty="0"/>
              <a:t>T=k</a:t>
            </a:r>
            <a:r>
              <a:rPr lang="en-US" b="1" dirty="0">
                <a:solidFill>
                  <a:srgbClr val="FF0000"/>
                </a:solidFill>
              </a:rPr>
              <a:t>b</a:t>
            </a:r>
          </a:p>
        </p:txBody>
      </p:sp>
      <p:sp>
        <p:nvSpPr>
          <p:cNvPr id="4" name="Rectangle 3">
            <a:extLst>
              <a:ext uri="{FF2B5EF4-FFF2-40B4-BE49-F238E27FC236}">
                <a16:creationId xmlns:a16="http://schemas.microsoft.com/office/drawing/2014/main" id="{708A61D1-4F42-39E7-CF06-E5B1A43537AE}"/>
              </a:ext>
            </a:extLst>
          </p:cNvPr>
          <p:cNvSpPr/>
          <p:nvPr/>
        </p:nvSpPr>
        <p:spPr>
          <a:xfrm>
            <a:off x="7315192" y="3733800"/>
            <a:ext cx="762006" cy="369332"/>
          </a:xfrm>
          <a:prstGeom prst="rect">
            <a:avLst/>
          </a:prstGeom>
          <a:solidFill>
            <a:schemeClr val="accent1">
              <a:alpha val="0"/>
            </a:schemeClr>
          </a:solidFill>
          <a:ln w="127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01F0F4-C2E5-B424-3A52-1B41ABDEAD62}"/>
              </a:ext>
            </a:extLst>
          </p:cNvPr>
          <p:cNvSpPr/>
          <p:nvPr/>
        </p:nvSpPr>
        <p:spPr>
          <a:xfrm>
            <a:off x="7162800" y="4461875"/>
            <a:ext cx="762006" cy="220250"/>
          </a:xfrm>
          <a:prstGeom prst="rect">
            <a:avLst/>
          </a:prstGeom>
          <a:solidFill>
            <a:schemeClr val="accent1">
              <a:alpha val="0"/>
            </a:schemeClr>
          </a:solidFill>
          <a:ln w="127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6430579"/>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550594"/>
            <a:ext cx="8229600" cy="868362"/>
          </a:xfrm>
        </p:spPr>
        <p:txBody>
          <a:bodyPr>
            <a:normAutofit fontScale="90000"/>
          </a:bodyPr>
          <a:lstStyle/>
          <a:p>
            <a:br>
              <a:rPr lang="en-US"/>
            </a:br>
            <a:br>
              <a:rPr lang="en-US" sz="1800" dirty="0"/>
            </a:br>
            <a:endParaRPr lang="en-US" dirty="0"/>
          </a:p>
        </p:txBody>
      </p:sp>
      <p:sp>
        <p:nvSpPr>
          <p:cNvPr id="5" name="Slide Number Placeholder 4"/>
          <p:cNvSpPr>
            <a:spLocks noGrp="1"/>
          </p:cNvSpPr>
          <p:nvPr>
            <p:ph type="sldNum" sz="quarter" idx="12"/>
          </p:nvPr>
        </p:nvSpPr>
        <p:spPr/>
        <p:txBody>
          <a:bodyPr/>
          <a:lstStyle/>
          <a:p>
            <a:pPr algn="r"/>
            <a:fld id="{C6FED3E9-7E45-43AF-B275-0CF4FC5CD30B}" type="slidenum">
              <a:rPr lang="en-US" smtClean="0"/>
              <a:pPr algn="r"/>
              <a:t>16</a:t>
            </a:fld>
            <a:endParaRPr lang="en-US" dirty="0"/>
          </a:p>
        </p:txBody>
      </p:sp>
      <p:sp>
        <p:nvSpPr>
          <p:cNvPr id="6" name="Title 2">
            <a:extLst>
              <a:ext uri="{FF2B5EF4-FFF2-40B4-BE49-F238E27FC236}">
                <a16:creationId xmlns:a16="http://schemas.microsoft.com/office/drawing/2014/main" id="{1EC1766A-44BA-1753-1CF7-6A62CA9A7124}"/>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b="1" kern="1200">
                <a:solidFill>
                  <a:srgbClr val="089433"/>
                </a:solidFill>
                <a:latin typeface="+mj-lt"/>
                <a:ea typeface="+mj-ea"/>
                <a:cs typeface="+mj-cs"/>
              </a:defRPr>
            </a:lvl1pPr>
          </a:lstStyle>
          <a:p>
            <a:r>
              <a:rPr lang="en-US" dirty="0"/>
              <a:t>Recent Advances in Downhole Tools</a:t>
            </a:r>
          </a:p>
        </p:txBody>
      </p:sp>
      <p:sp>
        <p:nvSpPr>
          <p:cNvPr id="7" name="TextBox 6">
            <a:extLst>
              <a:ext uri="{FF2B5EF4-FFF2-40B4-BE49-F238E27FC236}">
                <a16:creationId xmlns:a16="http://schemas.microsoft.com/office/drawing/2014/main" id="{892AF8BB-9E1D-123B-4333-3ACCD3E2F95D}"/>
              </a:ext>
            </a:extLst>
          </p:cNvPr>
          <p:cNvSpPr txBox="1"/>
          <p:nvPr/>
        </p:nvSpPr>
        <p:spPr>
          <a:xfrm>
            <a:off x="2371906" y="1466142"/>
            <a:ext cx="6467294" cy="1200329"/>
          </a:xfrm>
          <a:prstGeom prst="rect">
            <a:avLst/>
          </a:prstGeom>
          <a:noFill/>
        </p:spPr>
        <p:txBody>
          <a:bodyPr wrap="square" rtlCol="0">
            <a:spAutoFit/>
          </a:bodyPr>
          <a:lstStyle/>
          <a:p>
            <a:pPr lvl="1"/>
            <a:r>
              <a:rPr lang="en-US" sz="3600" dirty="0"/>
              <a:t>Nuclear (Borehole) Magnetic Resonance</a:t>
            </a:r>
          </a:p>
        </p:txBody>
      </p:sp>
      <p:pic>
        <p:nvPicPr>
          <p:cNvPr id="8" name="Picture 7">
            <a:extLst>
              <a:ext uri="{FF2B5EF4-FFF2-40B4-BE49-F238E27FC236}">
                <a16:creationId xmlns:a16="http://schemas.microsoft.com/office/drawing/2014/main" id="{C477A6E7-5CB7-3981-4D67-63AB11B58DDE}"/>
              </a:ext>
            </a:extLst>
          </p:cNvPr>
          <p:cNvPicPr>
            <a:picLocks noChangeAspect="1"/>
          </p:cNvPicPr>
          <p:nvPr/>
        </p:nvPicPr>
        <p:blipFill>
          <a:blip r:embed="rId3"/>
          <a:stretch>
            <a:fillRect/>
          </a:stretch>
        </p:blipFill>
        <p:spPr>
          <a:xfrm>
            <a:off x="609600" y="1295400"/>
            <a:ext cx="1752600" cy="1541815"/>
          </a:xfrm>
          <a:prstGeom prst="rect">
            <a:avLst/>
          </a:prstGeom>
          <a:ln>
            <a:solidFill>
              <a:schemeClr val="tx1"/>
            </a:solidFill>
          </a:ln>
        </p:spPr>
      </p:pic>
      <p:pic>
        <p:nvPicPr>
          <p:cNvPr id="9" name="Picture 8" descr="A diagram of a red and blue particle&#10;&#10;Description automatically generated">
            <a:extLst>
              <a:ext uri="{FF2B5EF4-FFF2-40B4-BE49-F238E27FC236}">
                <a16:creationId xmlns:a16="http://schemas.microsoft.com/office/drawing/2014/main" id="{9EF72633-2392-975C-76CB-B42BE1F2CF7E}"/>
              </a:ext>
            </a:extLst>
          </p:cNvPr>
          <p:cNvPicPr>
            <a:picLocks noChangeAspect="1"/>
          </p:cNvPicPr>
          <p:nvPr/>
        </p:nvPicPr>
        <p:blipFill>
          <a:blip r:embed="rId4"/>
          <a:stretch>
            <a:fillRect/>
          </a:stretch>
        </p:blipFill>
        <p:spPr>
          <a:xfrm>
            <a:off x="613611" y="2868471"/>
            <a:ext cx="1758294" cy="1485385"/>
          </a:xfrm>
          <a:prstGeom prst="rect">
            <a:avLst/>
          </a:prstGeom>
          <a:ln>
            <a:solidFill>
              <a:schemeClr val="tx1"/>
            </a:solidFill>
          </a:ln>
        </p:spPr>
      </p:pic>
      <p:sp>
        <p:nvSpPr>
          <p:cNvPr id="10" name="TextBox 9">
            <a:extLst>
              <a:ext uri="{FF2B5EF4-FFF2-40B4-BE49-F238E27FC236}">
                <a16:creationId xmlns:a16="http://schemas.microsoft.com/office/drawing/2014/main" id="{27B9CA14-890B-379E-6F53-54E5C6687B29}"/>
              </a:ext>
            </a:extLst>
          </p:cNvPr>
          <p:cNvSpPr txBox="1"/>
          <p:nvPr/>
        </p:nvSpPr>
        <p:spPr>
          <a:xfrm>
            <a:off x="2743200" y="2908068"/>
            <a:ext cx="5638800" cy="1200329"/>
          </a:xfrm>
          <a:prstGeom prst="rect">
            <a:avLst/>
          </a:prstGeom>
          <a:noFill/>
        </p:spPr>
        <p:txBody>
          <a:bodyPr wrap="square" rtlCol="0">
            <a:spAutoFit/>
          </a:bodyPr>
          <a:lstStyle/>
          <a:p>
            <a:r>
              <a:rPr lang="en-US" sz="3600" dirty="0"/>
              <a:t>Neutron-Thermal-Neutron, non-chemical source</a:t>
            </a:r>
          </a:p>
        </p:txBody>
      </p:sp>
      <p:sp>
        <p:nvSpPr>
          <p:cNvPr id="13" name="TextBox 12">
            <a:extLst>
              <a:ext uri="{FF2B5EF4-FFF2-40B4-BE49-F238E27FC236}">
                <a16:creationId xmlns:a16="http://schemas.microsoft.com/office/drawing/2014/main" id="{E7BC9B99-A2DD-A445-0DFF-B2128323E6C9}"/>
              </a:ext>
            </a:extLst>
          </p:cNvPr>
          <p:cNvSpPr txBox="1"/>
          <p:nvPr/>
        </p:nvSpPr>
        <p:spPr>
          <a:xfrm>
            <a:off x="2743200" y="4271971"/>
            <a:ext cx="5516285" cy="1754326"/>
          </a:xfrm>
          <a:prstGeom prst="rect">
            <a:avLst/>
          </a:prstGeom>
          <a:noFill/>
        </p:spPr>
        <p:txBody>
          <a:bodyPr wrap="square" rtlCol="0">
            <a:spAutoFit/>
          </a:bodyPr>
          <a:lstStyle/>
          <a:p>
            <a:r>
              <a:rPr lang="en-US" sz="3600" dirty="0"/>
              <a:t>Borehole video Orientation Module with on-screen compass </a:t>
            </a:r>
          </a:p>
        </p:txBody>
      </p:sp>
      <p:pic>
        <p:nvPicPr>
          <p:cNvPr id="2" name="Picture 1" descr="A close up of a wood&#10;&#10;Description automatically generated">
            <a:extLst>
              <a:ext uri="{FF2B5EF4-FFF2-40B4-BE49-F238E27FC236}">
                <a16:creationId xmlns:a16="http://schemas.microsoft.com/office/drawing/2014/main" id="{EA11FF22-7E09-99ED-C426-515A7DDF671F}"/>
              </a:ext>
            </a:extLst>
          </p:cNvPr>
          <p:cNvPicPr>
            <a:picLocks noChangeAspect="1"/>
          </p:cNvPicPr>
          <p:nvPr/>
        </p:nvPicPr>
        <p:blipFill>
          <a:blip r:embed="rId5" cstate="print">
            <a:extLst>
              <a:ext uri="{28A0092B-C50C-407E-A947-70E740481C1C}">
                <a14:useLocalDpi xmlns:a14="http://schemas.microsoft.com/office/drawing/2010/main" val="0"/>
              </a:ext>
            </a:extLst>
          </a:blip>
          <a:srcRect l="45765" r="10880" b="14306"/>
          <a:stretch/>
        </p:blipFill>
        <p:spPr>
          <a:xfrm>
            <a:off x="619305" y="4405005"/>
            <a:ext cx="1752600" cy="1564691"/>
          </a:xfrm>
          <a:prstGeom prst="rect">
            <a:avLst/>
          </a:prstGeom>
        </p:spPr>
      </p:pic>
    </p:spTree>
    <p:extLst>
      <p:ext uri="{BB962C8B-B14F-4D97-AF65-F5344CB8AC3E}">
        <p14:creationId xmlns:p14="http://schemas.microsoft.com/office/powerpoint/2010/main" val="122494676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C83DEF-A13B-D1D6-F960-93C5EEF89C20}"/>
              </a:ext>
            </a:extLst>
          </p:cNvPr>
          <p:cNvSpPr>
            <a:spLocks noGrp="1"/>
          </p:cNvSpPr>
          <p:nvPr>
            <p:ph type="title"/>
          </p:nvPr>
        </p:nvSpPr>
        <p:spPr>
          <a:xfrm>
            <a:off x="457200" y="274638"/>
            <a:ext cx="8229600" cy="1143000"/>
          </a:xfrm>
        </p:spPr>
        <p:txBody>
          <a:bodyPr anchor="ctr">
            <a:normAutofit/>
          </a:bodyPr>
          <a:lstStyle/>
          <a:p>
            <a:pPr>
              <a:lnSpc>
                <a:spcPct val="90000"/>
              </a:lnSpc>
            </a:pPr>
            <a:r>
              <a:rPr lang="en-US" sz="3700" dirty="0"/>
              <a:t>Nuclear (Borehole) Magnetic Resonance</a:t>
            </a:r>
          </a:p>
        </p:txBody>
      </p:sp>
      <p:sp>
        <p:nvSpPr>
          <p:cNvPr id="5" name="Slide Number Placeholder 4">
            <a:extLst>
              <a:ext uri="{FF2B5EF4-FFF2-40B4-BE49-F238E27FC236}">
                <a16:creationId xmlns:a16="http://schemas.microsoft.com/office/drawing/2014/main" id="{AE2D1065-219E-F922-1BB7-CC99E86074B5}"/>
              </a:ext>
            </a:extLst>
          </p:cNvPr>
          <p:cNvSpPr>
            <a:spLocks noGrp="1"/>
          </p:cNvSpPr>
          <p:nvPr>
            <p:ph type="sldNum" sz="quarter" idx="12"/>
          </p:nvPr>
        </p:nvSpPr>
        <p:spPr>
          <a:xfrm>
            <a:off x="6705600" y="6353444"/>
            <a:ext cx="2133600" cy="365125"/>
          </a:xfrm>
        </p:spPr>
        <p:txBody>
          <a:bodyPr>
            <a:normAutofit/>
          </a:bodyPr>
          <a:lstStyle/>
          <a:p>
            <a:pPr lvl="1">
              <a:spcAft>
                <a:spcPts val="600"/>
              </a:spcAft>
            </a:pPr>
            <a:fld id="{C6FED3E9-7E45-43AF-B275-0CF4FC5CD30B}" type="slidenum">
              <a:rPr lang="en-US" smtClean="0"/>
              <a:pPr lvl="1">
                <a:spcAft>
                  <a:spcPts val="600"/>
                </a:spcAft>
              </a:pPr>
              <a:t>17</a:t>
            </a:fld>
            <a:endParaRPr lang="en-US"/>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CC4B4877-E0A6-91A6-186D-352BE10AA678}"/>
                  </a:ext>
                </a:extLst>
              </p:cNvPr>
              <p:cNvGraphicFramePr>
                <a:graphicFrameLocks noGrp="1"/>
              </p:cNvGraphicFramePr>
              <p:nvPr>
                <p:extLst>
                  <p:ext uri="{D42A27DB-BD31-4B8C-83A1-F6EECF244321}">
                    <p14:modId xmlns:p14="http://schemas.microsoft.com/office/powerpoint/2010/main" val="1349231213"/>
                  </p:ext>
                </p:extLst>
              </p:nvPr>
            </p:nvGraphicFramePr>
            <p:xfrm>
              <a:off x="457200" y="1076521"/>
              <a:ext cx="8229604" cy="4750982"/>
            </p:xfrm>
            <a:graphic>
              <a:graphicData uri="http://schemas.openxmlformats.org/drawingml/2006/table">
                <a:tbl>
                  <a:tblPr firstRow="1" firstCol="1" bandRow="1">
                    <a:noFill/>
                    <a:tableStyleId>{5C22544A-7EE6-4342-B048-85BDC9FD1C3A}</a:tableStyleId>
                  </a:tblPr>
                  <a:tblGrid>
                    <a:gridCol w="1703358">
                      <a:extLst>
                        <a:ext uri="{9D8B030D-6E8A-4147-A177-3AD203B41FA5}">
                          <a16:colId xmlns:a16="http://schemas.microsoft.com/office/drawing/2014/main" val="3477610457"/>
                        </a:ext>
                      </a:extLst>
                    </a:gridCol>
                    <a:gridCol w="1221297">
                      <a:extLst>
                        <a:ext uri="{9D8B030D-6E8A-4147-A177-3AD203B41FA5}">
                          <a16:colId xmlns:a16="http://schemas.microsoft.com/office/drawing/2014/main" val="300191242"/>
                        </a:ext>
                      </a:extLst>
                    </a:gridCol>
                    <a:gridCol w="801957">
                      <a:extLst>
                        <a:ext uri="{9D8B030D-6E8A-4147-A177-3AD203B41FA5}">
                          <a16:colId xmlns:a16="http://schemas.microsoft.com/office/drawing/2014/main" val="16734794"/>
                        </a:ext>
                      </a:extLst>
                    </a:gridCol>
                    <a:gridCol w="1212938">
                      <a:extLst>
                        <a:ext uri="{9D8B030D-6E8A-4147-A177-3AD203B41FA5}">
                          <a16:colId xmlns:a16="http://schemas.microsoft.com/office/drawing/2014/main" val="2144010813"/>
                        </a:ext>
                      </a:extLst>
                    </a:gridCol>
                    <a:gridCol w="908466">
                      <a:extLst>
                        <a:ext uri="{9D8B030D-6E8A-4147-A177-3AD203B41FA5}">
                          <a16:colId xmlns:a16="http://schemas.microsoft.com/office/drawing/2014/main" val="40184486"/>
                        </a:ext>
                      </a:extLst>
                    </a:gridCol>
                    <a:gridCol w="1302895">
                      <a:extLst>
                        <a:ext uri="{9D8B030D-6E8A-4147-A177-3AD203B41FA5}">
                          <a16:colId xmlns:a16="http://schemas.microsoft.com/office/drawing/2014/main" val="2886016648"/>
                        </a:ext>
                      </a:extLst>
                    </a:gridCol>
                    <a:gridCol w="1078693">
                      <a:extLst>
                        <a:ext uri="{9D8B030D-6E8A-4147-A177-3AD203B41FA5}">
                          <a16:colId xmlns:a16="http://schemas.microsoft.com/office/drawing/2014/main" val="2739599869"/>
                        </a:ext>
                      </a:extLst>
                    </a:gridCol>
                  </a:tblGrid>
                  <a:tr h="280445">
                    <a:tc>
                      <a:txBody>
                        <a:bodyPr/>
                        <a:lstStyle/>
                        <a:p>
                          <a:pPr marL="0" marR="0" algn="l">
                            <a:spcAft>
                              <a:spcPts val="600"/>
                            </a:spcAft>
                          </a:pPr>
                          <a:r>
                            <a:rPr lang="en-AU" sz="800" b="1" cap="all" spc="60">
                              <a:solidFill>
                                <a:schemeClr val="tx1"/>
                              </a:solidFill>
                              <a:effectLst/>
                            </a:rPr>
                            <a:t> </a:t>
                          </a:r>
                          <a:endParaRPr lang="en-US" sz="800" b="1" cap="all" spc="6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61283" marB="61283" anchor="b">
                        <a:lnL w="12700" cmpd="sng">
                          <a:noFill/>
                        </a:lnL>
                        <a:lnR w="12700" cmpd="sng">
                          <a:noFill/>
                        </a:lnR>
                        <a:lnT w="12700" cmpd="sng">
                          <a:noFill/>
                        </a:lnT>
                        <a:lnB w="38100" cmpd="sng">
                          <a:noFill/>
                        </a:lnB>
                        <a:noFill/>
                      </a:tcPr>
                    </a:tc>
                    <a:tc gridSpan="2">
                      <a:txBody>
                        <a:bodyPr/>
                        <a:lstStyle/>
                        <a:p>
                          <a:pPr marL="0" marR="0" algn="ctr">
                            <a:spcAft>
                              <a:spcPts val="600"/>
                            </a:spcAft>
                          </a:pPr>
                          <a:r>
                            <a:rPr lang="en-AU" sz="1400" b="1" cap="all" spc="60" dirty="0">
                              <a:solidFill>
                                <a:schemeClr val="tx1"/>
                              </a:solidFill>
                              <a:effectLst/>
                            </a:rPr>
                            <a:t>QL40-BMR-40</a:t>
                          </a:r>
                          <a:endParaRPr lang="en-US" sz="1400" b="1" cap="all" spc="6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61283" marB="61283" anchor="b">
                        <a:lnL w="12700" cmpd="sng">
                          <a:noFill/>
                        </a:lnL>
                        <a:lnR w="12700" cmpd="sng">
                          <a:noFill/>
                        </a:lnR>
                        <a:lnT w="12700" cmpd="sng">
                          <a:noFill/>
                        </a:lnT>
                        <a:lnB w="38100" cmpd="sng">
                          <a:noFill/>
                        </a:lnB>
                        <a:noFill/>
                      </a:tcPr>
                    </a:tc>
                    <a:tc hMerge="1">
                      <a:txBody>
                        <a:bodyPr/>
                        <a:lstStyle/>
                        <a:p>
                          <a:endParaRPr lang="en-US"/>
                        </a:p>
                      </a:txBody>
                      <a:tcPr/>
                    </a:tc>
                    <a:tc gridSpan="2">
                      <a:txBody>
                        <a:bodyPr/>
                        <a:lstStyle/>
                        <a:p>
                          <a:pPr marL="0" marR="0" algn="ctr">
                            <a:spcAft>
                              <a:spcPts val="600"/>
                            </a:spcAft>
                          </a:pPr>
                          <a:r>
                            <a:rPr lang="en-AU" sz="1400" b="1" cap="all" spc="60" dirty="0">
                              <a:solidFill>
                                <a:schemeClr val="tx1"/>
                              </a:solidFill>
                              <a:effectLst/>
                            </a:rPr>
                            <a:t>QL40-BMR-60</a:t>
                          </a:r>
                          <a:endParaRPr lang="en-US" sz="1400" b="1" cap="all" spc="6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61283" marB="61283" anchor="b">
                        <a:lnL w="12700" cmpd="sng">
                          <a:noFill/>
                        </a:lnL>
                        <a:lnR w="12700" cmpd="sng">
                          <a:noFill/>
                        </a:lnR>
                        <a:lnT w="12700" cmpd="sng">
                          <a:noFill/>
                        </a:lnT>
                        <a:lnB w="38100" cmpd="sng">
                          <a:noFill/>
                        </a:lnB>
                        <a:noFill/>
                      </a:tcPr>
                    </a:tc>
                    <a:tc hMerge="1">
                      <a:txBody>
                        <a:bodyPr/>
                        <a:lstStyle/>
                        <a:p>
                          <a:endParaRPr lang="en-US"/>
                        </a:p>
                      </a:txBody>
                      <a:tcPr/>
                    </a:tc>
                    <a:tc gridSpan="2">
                      <a:txBody>
                        <a:bodyPr/>
                        <a:lstStyle/>
                        <a:p>
                          <a:pPr marL="0" marR="0" algn="ctr">
                            <a:spcAft>
                              <a:spcPts val="600"/>
                            </a:spcAft>
                          </a:pPr>
                          <a:r>
                            <a:rPr lang="en-AU" sz="1400" b="1" cap="all" spc="60" dirty="0">
                              <a:solidFill>
                                <a:schemeClr val="tx1"/>
                              </a:solidFill>
                              <a:effectLst/>
                            </a:rPr>
                            <a:t>QL40-BMR-90</a:t>
                          </a:r>
                          <a:endParaRPr lang="en-US" sz="1400" b="1" cap="all" spc="6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61283" marB="61283" anchor="b">
                        <a:lnL w="12700" cmpd="sng">
                          <a:noFill/>
                        </a:lnL>
                        <a:lnR w="12700" cmpd="sng">
                          <a:noFill/>
                        </a:lnR>
                        <a:lnT w="12700" cmpd="sng">
                          <a:noFill/>
                        </a:lnT>
                        <a:lnB w="38100" cmpd="sng">
                          <a:noFill/>
                        </a:lnB>
                        <a:noFill/>
                      </a:tcPr>
                    </a:tc>
                    <a:tc hMerge="1">
                      <a:txBody>
                        <a:bodyPr/>
                        <a:lstStyle/>
                        <a:p>
                          <a:endParaRPr lang="en-US"/>
                        </a:p>
                      </a:txBody>
                      <a:tcPr/>
                    </a:tc>
                    <a:extLst>
                      <a:ext uri="{0D108BD9-81ED-4DB2-BD59-A6C34878D82A}">
                        <a16:rowId xmlns:a16="http://schemas.microsoft.com/office/drawing/2014/main" val="1808686422"/>
                      </a:ext>
                    </a:extLst>
                  </a:tr>
                  <a:tr h="259200">
                    <a:tc>
                      <a:txBody>
                        <a:bodyPr/>
                        <a:lstStyle/>
                        <a:p>
                          <a:pPr marL="0" marR="0" algn="ctr">
                            <a:spcAft>
                              <a:spcPts val="600"/>
                            </a:spcAft>
                          </a:pPr>
                          <a:r>
                            <a:rPr lang="en-AU" sz="800" b="1" cap="none" spc="0">
                              <a:solidFill>
                                <a:schemeClr val="tx1"/>
                              </a:solidFill>
                              <a:effectLst/>
                            </a:rPr>
                            <a:t> </a:t>
                          </a:r>
                          <a:endParaRPr lang="en-US" sz="8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38100" cmpd="sng">
                          <a:noFill/>
                        </a:lnT>
                        <a:lnB w="12700" cmpd="sng">
                          <a:noFill/>
                          <a:prstDash val="solid"/>
                        </a:lnB>
                        <a:noFill/>
                      </a:tcPr>
                    </a:tc>
                    <a:tc gridSpan="6">
                      <a:txBody>
                        <a:bodyPr/>
                        <a:lstStyle/>
                        <a:p>
                          <a:pPr marL="0" marR="0" algn="ctr">
                            <a:spcAft>
                              <a:spcPts val="600"/>
                            </a:spcAft>
                          </a:pPr>
                          <a:r>
                            <a:rPr lang="en-AU" sz="1100" cap="none" spc="0">
                              <a:solidFill>
                                <a:schemeClr val="tx1"/>
                              </a:solidFill>
                              <a:effectLst/>
                            </a:rPr>
                            <a:t>Physical Dimensions</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lnL w="12700" cmpd="sng">
                          <a:noFill/>
                          <a:prstDash val="solid"/>
                        </a:lnL>
                        <a:lnR w="12700" cmpd="sng">
                          <a:noFill/>
                          <a:prstDash val="solid"/>
                        </a:lnR>
                        <a:lnT w="38100" cmpd="sng">
                          <a:noFill/>
                        </a:lnT>
                        <a:lnB w="12700" cmpd="sng">
                          <a:noFill/>
                          <a:prstDash val="soli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6395697"/>
                      </a:ext>
                    </a:extLst>
                  </a:tr>
                  <a:tr h="333162">
                    <a:tc>
                      <a:txBody>
                        <a:bodyPr/>
                        <a:lstStyle/>
                        <a:p>
                          <a:pPr marL="0" marR="0" algn="r">
                            <a:spcAft>
                              <a:spcPts val="600"/>
                            </a:spcAft>
                          </a:pPr>
                          <a:r>
                            <a:rPr lang="en-AU" sz="1100" b="1" cap="none" spc="0" dirty="0">
                              <a:solidFill>
                                <a:schemeClr val="tx1"/>
                              </a:solidFill>
                              <a:effectLst/>
                            </a:rPr>
                            <a:t>Tool Diameter</a:t>
                          </a:r>
                          <a:endParaRPr lang="en-US" sz="1100" b="1"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dirty="0">
                              <a:solidFill>
                                <a:schemeClr val="tx1"/>
                              </a:solidFill>
                              <a:effectLst/>
                            </a:rPr>
                            <a:t>40 mm</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1.58 in</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60 mm</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2 </a:t>
                          </a:r>
                          <a14:m>
                            <m:oMath xmlns:m="http://schemas.openxmlformats.org/officeDocument/2006/math">
                              <m:f>
                                <m:fPr>
                                  <m:ctrlPr>
                                    <a:rPr lang="en-US" sz="1100" i="1" cap="none" spc="0">
                                      <a:solidFill>
                                        <a:schemeClr val="tx1"/>
                                      </a:solidFill>
                                      <a:effectLst/>
                                      <a:latin typeface="Cambria Math" panose="02040503050406030204" pitchFamily="18" charset="0"/>
                                    </a:rPr>
                                  </m:ctrlPr>
                                </m:fPr>
                                <m:num>
                                  <m:r>
                                    <a:rPr lang="en-AU" sz="1100" cap="none" spc="0">
                                      <a:solidFill>
                                        <a:schemeClr val="tx1"/>
                                      </a:solidFill>
                                      <a:effectLst/>
                                      <a:latin typeface="Cambria Math" panose="02040503050406030204" pitchFamily="18" charset="0"/>
                                    </a:rPr>
                                    <m:t>3</m:t>
                                  </m:r>
                                </m:num>
                                <m:den>
                                  <m:r>
                                    <a:rPr lang="en-AU" sz="1100" cap="none" spc="0">
                                      <a:solidFill>
                                        <a:schemeClr val="tx1"/>
                                      </a:solidFill>
                                      <a:effectLst/>
                                      <a:latin typeface="Cambria Math" panose="02040503050406030204" pitchFamily="18" charset="0"/>
                                    </a:rPr>
                                    <m:t>8</m:t>
                                  </m:r>
                                </m:den>
                              </m:f>
                            </m:oMath>
                          </a14:m>
                          <a:r>
                            <a:rPr lang="en-AU" sz="1100" cap="none" spc="0">
                              <a:solidFill>
                                <a:schemeClr val="tx1"/>
                              </a:solidFill>
                              <a:effectLst/>
                            </a:rPr>
                            <a:t> in</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90 mm</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3 </a:t>
                          </a:r>
                          <a14:m>
                            <m:oMath xmlns:m="http://schemas.openxmlformats.org/officeDocument/2006/math">
                              <m:f>
                                <m:fPr>
                                  <m:ctrlPr>
                                    <a:rPr lang="en-US" sz="1100" i="1" cap="none" spc="0">
                                      <a:solidFill>
                                        <a:schemeClr val="tx1"/>
                                      </a:solidFill>
                                      <a:effectLst/>
                                      <a:latin typeface="Cambria Math" panose="02040503050406030204" pitchFamily="18" charset="0"/>
                                    </a:rPr>
                                  </m:ctrlPr>
                                </m:fPr>
                                <m:num>
                                  <m:r>
                                    <a:rPr lang="en-AU" sz="1100" cap="none" spc="0">
                                      <a:solidFill>
                                        <a:schemeClr val="tx1"/>
                                      </a:solidFill>
                                      <a:effectLst/>
                                      <a:latin typeface="Cambria Math" panose="02040503050406030204" pitchFamily="18" charset="0"/>
                                    </a:rPr>
                                    <m:t>5</m:t>
                                  </m:r>
                                </m:num>
                                <m:den>
                                  <m:r>
                                    <a:rPr lang="en-AU" sz="1100" cap="none" spc="0">
                                      <a:solidFill>
                                        <a:schemeClr val="tx1"/>
                                      </a:solidFill>
                                      <a:effectLst/>
                                      <a:latin typeface="Cambria Math" panose="02040503050406030204" pitchFamily="18" charset="0"/>
                                    </a:rPr>
                                    <m:t>8</m:t>
                                  </m:r>
                                </m:den>
                              </m:f>
                            </m:oMath>
                          </a14:m>
                          <a:r>
                            <a:rPr lang="en-AU" sz="1100" cap="none" spc="0">
                              <a:solidFill>
                                <a:schemeClr val="tx1"/>
                              </a:solidFill>
                              <a:effectLst/>
                            </a:rPr>
                            <a:t> in</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517466818"/>
                      </a:ext>
                    </a:extLst>
                  </a:tr>
                  <a:tr h="259200">
                    <a:tc>
                      <a:txBody>
                        <a:bodyPr/>
                        <a:lstStyle/>
                        <a:p>
                          <a:pPr marL="0" marR="0" algn="r">
                            <a:spcAft>
                              <a:spcPts val="600"/>
                            </a:spcAft>
                          </a:pPr>
                          <a:r>
                            <a:rPr lang="en-AU" sz="1100" b="1" cap="none" spc="0">
                              <a:solidFill>
                                <a:schemeClr val="tx1"/>
                              </a:solidFill>
                              <a:effectLst/>
                            </a:rPr>
                            <a:t>Tool Length</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rPr>
                            <a:t> </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a:solidFill>
                                <a:schemeClr val="tx1"/>
                              </a:solidFill>
                              <a:effectLst/>
                            </a:rPr>
                            <a:t> </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a:solidFill>
                                <a:schemeClr val="tx1"/>
                              </a:solidFill>
                              <a:effectLst/>
                            </a:rPr>
                            <a:t>2.01 m</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a:solidFill>
                                <a:schemeClr val="tx1"/>
                              </a:solidFill>
                              <a:effectLst/>
                            </a:rPr>
                            <a:t>6.6 ft</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a:solidFill>
                                <a:schemeClr val="tx1"/>
                              </a:solidFill>
                              <a:effectLst/>
                            </a:rPr>
                            <a:t>2.16 m</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a:solidFill>
                                <a:schemeClr val="tx1"/>
                              </a:solidFill>
                              <a:effectLst/>
                            </a:rPr>
                            <a:t>7.1 ft</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312773624"/>
                      </a:ext>
                    </a:extLst>
                  </a:tr>
                  <a:tr h="259200">
                    <a:tc>
                      <a:txBody>
                        <a:bodyPr/>
                        <a:lstStyle/>
                        <a:p>
                          <a:pPr marL="0" marR="0" algn="r">
                            <a:spcAft>
                              <a:spcPts val="600"/>
                            </a:spcAft>
                          </a:pPr>
                          <a:r>
                            <a:rPr lang="en-AU" sz="1100" b="1" cap="none" spc="0">
                              <a:solidFill>
                                <a:schemeClr val="tx1"/>
                              </a:solidFill>
                              <a:effectLst/>
                            </a:rPr>
                            <a:t>Operating Pressure</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gridSpan="6">
                      <a:txBody>
                        <a:bodyPr/>
                        <a:lstStyle/>
                        <a:p>
                          <a:pPr marL="0" marR="0" algn="ctr">
                            <a:spcAft>
                              <a:spcPts val="600"/>
                            </a:spcAft>
                          </a:pPr>
                          <a:r>
                            <a:rPr lang="en-AU" sz="1100" cap="none" spc="0" dirty="0">
                              <a:solidFill>
                                <a:schemeClr val="tx1"/>
                              </a:solidFill>
                              <a:effectLst/>
                            </a:rPr>
                            <a:t>200 bar 2,900 psi</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90955369"/>
                      </a:ext>
                    </a:extLst>
                  </a:tr>
                  <a:tr h="259200">
                    <a:tc>
                      <a:txBody>
                        <a:bodyPr/>
                        <a:lstStyle/>
                        <a:p>
                          <a:pPr marL="0" marR="0" algn="r">
                            <a:spcAft>
                              <a:spcPts val="600"/>
                            </a:spcAft>
                          </a:pPr>
                          <a:r>
                            <a:rPr lang="en-AU" sz="1100" b="1" cap="none" spc="0">
                              <a:solidFill>
                                <a:schemeClr val="tx1"/>
                              </a:solidFill>
                              <a:effectLst/>
                            </a:rPr>
                            <a:t>Operating Temperature</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12700" cmpd="sng">
                          <a:noFill/>
                          <a:prstDash val="solid"/>
                        </a:lnT>
                        <a:lnB w="12700" cmpd="sng">
                          <a:noFill/>
                          <a:prstDash val="solid"/>
                        </a:lnB>
                        <a:noFill/>
                      </a:tcPr>
                    </a:tc>
                    <a:tc gridSpan="6">
                      <a:txBody>
                        <a:bodyPr/>
                        <a:lstStyle/>
                        <a:p>
                          <a:pPr marL="0" marR="0" algn="ctr">
                            <a:spcAft>
                              <a:spcPts val="600"/>
                            </a:spcAft>
                          </a:pPr>
                          <a:r>
                            <a:rPr lang="en-AU" sz="1100" cap="none" spc="0" dirty="0">
                              <a:solidFill>
                                <a:schemeClr val="tx1"/>
                              </a:solidFill>
                              <a:effectLst/>
                            </a:rPr>
                            <a:t>80 °C 176 °F</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41085211"/>
                      </a:ext>
                    </a:extLst>
                  </a:tr>
                  <a:tr h="259200">
                    <a:tc>
                      <a:txBody>
                        <a:bodyPr/>
                        <a:lstStyle/>
                        <a:p>
                          <a:pPr marL="0" marR="0" algn="ctr">
                            <a:spcAft>
                              <a:spcPts val="600"/>
                            </a:spcAft>
                          </a:pPr>
                          <a:r>
                            <a:rPr lang="en-AU" sz="1100" b="1" cap="none" spc="0">
                              <a:solidFill>
                                <a:schemeClr val="tx1"/>
                              </a:solidFill>
                              <a:effectLst/>
                            </a:rPr>
                            <a:t> </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gridSpan="6">
                      <a:txBody>
                        <a:bodyPr/>
                        <a:lstStyle/>
                        <a:p>
                          <a:pPr marL="0" marR="0" algn="ctr">
                            <a:spcAft>
                              <a:spcPts val="600"/>
                            </a:spcAft>
                          </a:pPr>
                          <a:r>
                            <a:rPr lang="en-AU" sz="1100" cap="none" spc="0">
                              <a:solidFill>
                                <a:schemeClr val="tx1"/>
                              </a:solidFill>
                              <a:effectLst/>
                            </a:rPr>
                            <a:t>NMR Field</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99974868"/>
                      </a:ext>
                    </a:extLst>
                  </a:tr>
                  <a:tr h="311191">
                    <a:tc>
                      <a:txBody>
                        <a:bodyPr/>
                        <a:lstStyle/>
                        <a:p>
                          <a:pPr marL="0" marR="0" algn="r">
                            <a:spcAft>
                              <a:spcPts val="600"/>
                            </a:spcAft>
                          </a:pPr>
                          <a:r>
                            <a:rPr lang="en-AU" sz="1100" b="1" cap="none" spc="0" dirty="0">
                              <a:solidFill>
                                <a:schemeClr val="tx1"/>
                              </a:solidFill>
                              <a:effectLst/>
                              <a:highlight>
                                <a:srgbClr val="FFFF00"/>
                              </a:highlight>
                            </a:rPr>
                            <a:t>Diameter of Investigation</a:t>
                          </a:r>
                          <a:r>
                            <a:rPr lang="en-AU" sz="1100" b="1" cap="none" spc="0" baseline="30000" dirty="0">
                              <a:solidFill>
                                <a:schemeClr val="tx1"/>
                              </a:solidFill>
                              <a:effectLst/>
                              <a:highlight>
                                <a:srgbClr val="FFFF00"/>
                              </a:highlight>
                            </a:rPr>
                            <a:t>*</a:t>
                          </a:r>
                          <a:endParaRPr lang="en-US" sz="1100" b="1"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180 mm</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7 </a:t>
                          </a:r>
                          <a14:m>
                            <m:oMath xmlns:m="http://schemas.openxmlformats.org/officeDocument/2006/math">
                              <m:f>
                                <m:fPr>
                                  <m:ctrlPr>
                                    <a:rPr lang="en-US" sz="1100" i="1" cap="none" spc="0">
                                      <a:solidFill>
                                        <a:schemeClr val="tx1"/>
                                      </a:solidFill>
                                      <a:effectLst/>
                                      <a:highlight>
                                        <a:srgbClr val="FFFF00"/>
                                      </a:highlight>
                                      <a:latin typeface="Cambria Math" panose="02040503050406030204" pitchFamily="18" charset="0"/>
                                    </a:rPr>
                                  </m:ctrlPr>
                                </m:fPr>
                                <m:num>
                                  <m:r>
                                    <a:rPr lang="en-AU" sz="1100" cap="none" spc="0">
                                      <a:solidFill>
                                        <a:schemeClr val="tx1"/>
                                      </a:solidFill>
                                      <a:effectLst/>
                                      <a:highlight>
                                        <a:srgbClr val="FFFF00"/>
                                      </a:highlight>
                                      <a:latin typeface="Cambria Math" panose="02040503050406030204" pitchFamily="18" charset="0"/>
                                    </a:rPr>
                                    <m:t>1</m:t>
                                  </m:r>
                                </m:num>
                                <m:den>
                                  <m:r>
                                    <a:rPr lang="en-AU" sz="1100" cap="none" spc="0">
                                      <a:solidFill>
                                        <a:schemeClr val="tx1"/>
                                      </a:solidFill>
                                      <a:effectLst/>
                                      <a:highlight>
                                        <a:srgbClr val="FFFF00"/>
                                      </a:highlight>
                                      <a:latin typeface="Cambria Math" panose="02040503050406030204" pitchFamily="18" charset="0"/>
                                    </a:rPr>
                                    <m:t>16</m:t>
                                  </m:r>
                                </m:den>
                              </m:f>
                            </m:oMath>
                          </a14:m>
                          <a:r>
                            <a:rPr lang="en-AU" sz="1100" cap="none" spc="0" dirty="0">
                              <a:solidFill>
                                <a:schemeClr val="tx1"/>
                              </a:solidFill>
                              <a:effectLst/>
                              <a:highlight>
                                <a:srgbClr val="FFFF00"/>
                              </a:highlight>
                            </a:rPr>
                            <a:t> in</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230 mm</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9 </a:t>
                          </a:r>
                          <a14:m>
                            <m:oMath xmlns:m="http://schemas.openxmlformats.org/officeDocument/2006/math">
                              <m:f>
                                <m:fPr>
                                  <m:ctrlPr>
                                    <a:rPr lang="en-US" sz="1100" i="1" cap="none" spc="0">
                                      <a:solidFill>
                                        <a:schemeClr val="tx1"/>
                                      </a:solidFill>
                                      <a:effectLst/>
                                      <a:highlight>
                                        <a:srgbClr val="FFFF00"/>
                                      </a:highlight>
                                      <a:latin typeface="Cambria Math" panose="02040503050406030204" pitchFamily="18" charset="0"/>
                                    </a:rPr>
                                  </m:ctrlPr>
                                </m:fPr>
                                <m:num>
                                  <m:r>
                                    <a:rPr lang="en-AU" sz="1100" cap="none" spc="0">
                                      <a:solidFill>
                                        <a:schemeClr val="tx1"/>
                                      </a:solidFill>
                                      <a:effectLst/>
                                      <a:highlight>
                                        <a:srgbClr val="FFFF00"/>
                                      </a:highlight>
                                      <a:latin typeface="Cambria Math" panose="02040503050406030204" pitchFamily="18" charset="0"/>
                                    </a:rPr>
                                    <m:t>1</m:t>
                                  </m:r>
                                </m:num>
                                <m:den>
                                  <m:r>
                                    <a:rPr lang="en-AU" sz="1100" cap="none" spc="0">
                                      <a:solidFill>
                                        <a:schemeClr val="tx1"/>
                                      </a:solidFill>
                                      <a:effectLst/>
                                      <a:highlight>
                                        <a:srgbClr val="FFFF00"/>
                                      </a:highlight>
                                      <a:latin typeface="Cambria Math" panose="02040503050406030204" pitchFamily="18" charset="0"/>
                                    </a:rPr>
                                    <m:t>16</m:t>
                                  </m:r>
                                </m:den>
                              </m:f>
                            </m:oMath>
                          </a14:m>
                          <a:r>
                            <a:rPr lang="en-AU" sz="1100" cap="none" spc="0" dirty="0">
                              <a:solidFill>
                                <a:schemeClr val="tx1"/>
                              </a:solidFill>
                              <a:effectLst/>
                              <a:highlight>
                                <a:srgbClr val="FFFF00"/>
                              </a:highlight>
                            </a:rPr>
                            <a:t> in</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360 mm</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14 </a:t>
                          </a:r>
                          <a14:m>
                            <m:oMath xmlns:m="http://schemas.openxmlformats.org/officeDocument/2006/math">
                              <m:f>
                                <m:fPr>
                                  <m:ctrlPr>
                                    <a:rPr lang="en-US" sz="1100" i="1" cap="none" spc="0">
                                      <a:solidFill>
                                        <a:schemeClr val="tx1"/>
                                      </a:solidFill>
                                      <a:effectLst/>
                                      <a:highlight>
                                        <a:srgbClr val="FFFF00"/>
                                      </a:highlight>
                                      <a:latin typeface="Cambria Math" panose="02040503050406030204" pitchFamily="18" charset="0"/>
                                    </a:rPr>
                                  </m:ctrlPr>
                                </m:fPr>
                                <m:num>
                                  <m:r>
                                    <a:rPr lang="en-AU" sz="1100" cap="none" spc="0">
                                      <a:solidFill>
                                        <a:schemeClr val="tx1"/>
                                      </a:solidFill>
                                      <a:effectLst/>
                                      <a:highlight>
                                        <a:srgbClr val="FFFF00"/>
                                      </a:highlight>
                                      <a:latin typeface="Cambria Math" panose="02040503050406030204" pitchFamily="18" charset="0"/>
                                    </a:rPr>
                                    <m:t>1</m:t>
                                  </m:r>
                                </m:num>
                                <m:den>
                                  <m:r>
                                    <a:rPr lang="en-AU" sz="1100" cap="none" spc="0">
                                      <a:solidFill>
                                        <a:schemeClr val="tx1"/>
                                      </a:solidFill>
                                      <a:effectLst/>
                                      <a:highlight>
                                        <a:srgbClr val="FFFF00"/>
                                      </a:highlight>
                                      <a:latin typeface="Cambria Math" panose="02040503050406030204" pitchFamily="18" charset="0"/>
                                    </a:rPr>
                                    <m:t>8</m:t>
                                  </m:r>
                                </m:den>
                              </m:f>
                            </m:oMath>
                          </a14:m>
                          <a:r>
                            <a:rPr lang="en-AU" sz="1100" cap="none" spc="0" dirty="0">
                              <a:solidFill>
                                <a:schemeClr val="tx1"/>
                              </a:solidFill>
                              <a:effectLst/>
                              <a:highlight>
                                <a:srgbClr val="FFFF00"/>
                              </a:highlight>
                            </a:rPr>
                            <a:t> in</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42072162"/>
                      </a:ext>
                    </a:extLst>
                  </a:tr>
                  <a:tr h="330726">
                    <a:tc>
                      <a:txBody>
                        <a:bodyPr/>
                        <a:lstStyle/>
                        <a:p>
                          <a:pPr marL="0" marR="0" algn="r">
                            <a:spcAft>
                              <a:spcPts val="600"/>
                            </a:spcAft>
                          </a:pPr>
                          <a:r>
                            <a:rPr lang="en-AU" sz="1100" b="1" cap="none" spc="0">
                              <a:solidFill>
                                <a:schemeClr val="tx1"/>
                              </a:solidFill>
                              <a:effectLst/>
                            </a:rPr>
                            <a:t>Vertical Sensor Aperture</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 </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 </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11.5 cm</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dirty="0">
                              <a:solidFill>
                                <a:schemeClr val="tx1"/>
                              </a:solidFill>
                              <a:effectLst/>
                            </a:rPr>
                            <a:t>4 </a:t>
                          </a:r>
                          <a14:m>
                            <m:oMath xmlns:m="http://schemas.openxmlformats.org/officeDocument/2006/math">
                              <m:f>
                                <m:fPr>
                                  <m:ctrlPr>
                                    <a:rPr lang="en-US" sz="1100" i="1" cap="none" spc="0">
                                      <a:solidFill>
                                        <a:schemeClr val="tx1"/>
                                      </a:solidFill>
                                      <a:effectLst/>
                                      <a:latin typeface="Cambria Math" panose="02040503050406030204" pitchFamily="18" charset="0"/>
                                    </a:rPr>
                                  </m:ctrlPr>
                                </m:fPr>
                                <m:num>
                                  <m:r>
                                    <a:rPr lang="en-AU" sz="1100" cap="none" spc="0">
                                      <a:solidFill>
                                        <a:schemeClr val="tx1"/>
                                      </a:solidFill>
                                      <a:effectLst/>
                                      <a:latin typeface="Cambria Math" panose="02040503050406030204" pitchFamily="18" charset="0"/>
                                    </a:rPr>
                                    <m:t>1</m:t>
                                  </m:r>
                                </m:num>
                                <m:den>
                                  <m:r>
                                    <a:rPr lang="en-AU" sz="1100" cap="none" spc="0">
                                      <a:solidFill>
                                        <a:schemeClr val="tx1"/>
                                      </a:solidFill>
                                      <a:effectLst/>
                                      <a:latin typeface="Cambria Math" panose="02040503050406030204" pitchFamily="18" charset="0"/>
                                    </a:rPr>
                                    <m:t>2</m:t>
                                  </m:r>
                                </m:den>
                              </m:f>
                            </m:oMath>
                          </a14:m>
                          <a:r>
                            <a:rPr lang="en-AU" sz="1100" cap="none" spc="0" dirty="0">
                              <a:solidFill>
                                <a:schemeClr val="tx1"/>
                              </a:solidFill>
                              <a:effectLst/>
                            </a:rPr>
                            <a:t> in</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23.8 cm</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9 </a:t>
                          </a:r>
                          <a14:m>
                            <m:oMath xmlns:m="http://schemas.openxmlformats.org/officeDocument/2006/math">
                              <m:f>
                                <m:fPr>
                                  <m:ctrlPr>
                                    <a:rPr lang="en-US" sz="1100" i="1" cap="none" spc="0">
                                      <a:solidFill>
                                        <a:schemeClr val="tx1"/>
                                      </a:solidFill>
                                      <a:effectLst/>
                                      <a:latin typeface="Cambria Math" panose="02040503050406030204" pitchFamily="18" charset="0"/>
                                    </a:rPr>
                                  </m:ctrlPr>
                                </m:fPr>
                                <m:num>
                                  <m:r>
                                    <a:rPr lang="en-AU" sz="1100" cap="none" spc="0">
                                      <a:solidFill>
                                        <a:schemeClr val="tx1"/>
                                      </a:solidFill>
                                      <a:effectLst/>
                                      <a:latin typeface="Cambria Math" panose="02040503050406030204" pitchFamily="18" charset="0"/>
                                    </a:rPr>
                                    <m:t>3</m:t>
                                  </m:r>
                                </m:num>
                                <m:den>
                                  <m:r>
                                    <a:rPr lang="en-AU" sz="1100" cap="none" spc="0">
                                      <a:solidFill>
                                        <a:schemeClr val="tx1"/>
                                      </a:solidFill>
                                      <a:effectLst/>
                                      <a:latin typeface="Cambria Math" panose="02040503050406030204" pitchFamily="18" charset="0"/>
                                    </a:rPr>
                                    <m:t>8</m:t>
                                  </m:r>
                                </m:den>
                              </m:f>
                            </m:oMath>
                          </a14:m>
                          <a:r>
                            <a:rPr lang="en-AU" sz="1100" cap="none" spc="0">
                              <a:solidFill>
                                <a:schemeClr val="tx1"/>
                              </a:solidFill>
                              <a:effectLst/>
                            </a:rPr>
                            <a:t> in</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579285763"/>
                      </a:ext>
                    </a:extLst>
                  </a:tr>
                  <a:tr h="259200">
                    <a:tc>
                      <a:txBody>
                        <a:bodyPr/>
                        <a:lstStyle/>
                        <a:p>
                          <a:pPr marL="0" marR="0" algn="r">
                            <a:spcAft>
                              <a:spcPts val="600"/>
                            </a:spcAft>
                          </a:pPr>
                          <a:r>
                            <a:rPr lang="en-AU" sz="1100" b="1" cap="none" spc="0">
                              <a:solidFill>
                                <a:schemeClr val="tx1"/>
                              </a:solidFill>
                              <a:effectLst/>
                            </a:rPr>
                            <a:t>Echo Spacing (TE)</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12700" cmpd="sng">
                          <a:noFill/>
                          <a:prstDash val="solid"/>
                        </a:lnT>
                        <a:lnB w="12700" cmpd="sng">
                          <a:noFill/>
                          <a:prstDash val="solid"/>
                        </a:lnB>
                        <a:noFill/>
                      </a:tcPr>
                    </a:tc>
                    <a:tc gridSpan="2">
                      <a:txBody>
                        <a:bodyPr/>
                        <a:lstStyle/>
                        <a:p>
                          <a:pPr marL="0" marR="0" algn="ctr">
                            <a:spcAft>
                              <a:spcPts val="600"/>
                            </a:spcAft>
                          </a:pPr>
                          <a:r>
                            <a:rPr lang="en-AU" sz="1100" cap="none" spc="0">
                              <a:solidFill>
                                <a:schemeClr val="tx1"/>
                              </a:solidFill>
                              <a:effectLst/>
                            </a:rPr>
                            <a:t> </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gridSpan="2">
                      <a:txBody>
                        <a:bodyPr/>
                        <a:lstStyle/>
                        <a:p>
                          <a:pPr marL="0" marR="0" algn="ctr">
                            <a:spcAft>
                              <a:spcPts val="600"/>
                            </a:spcAft>
                          </a:pPr>
                          <a:r>
                            <a:rPr lang="en-AU" sz="1100" cap="none" spc="0">
                              <a:solidFill>
                                <a:schemeClr val="tx1"/>
                              </a:solidFill>
                              <a:effectLst/>
                            </a:rPr>
                            <a:t>450 µs</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gridSpan="2">
                      <a:txBody>
                        <a:bodyPr/>
                        <a:lstStyle/>
                        <a:p>
                          <a:pPr marL="0" marR="0" algn="ctr">
                            <a:spcAft>
                              <a:spcPts val="600"/>
                            </a:spcAft>
                          </a:pPr>
                          <a:r>
                            <a:rPr lang="en-AU" sz="1100" cap="none" spc="0">
                              <a:solidFill>
                                <a:schemeClr val="tx1"/>
                              </a:solidFill>
                              <a:effectLst/>
                            </a:rPr>
                            <a:t>800 µs</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extLst>
                      <a:ext uri="{0D108BD9-81ED-4DB2-BD59-A6C34878D82A}">
                        <a16:rowId xmlns:a16="http://schemas.microsoft.com/office/drawing/2014/main" val="1834450421"/>
                      </a:ext>
                    </a:extLst>
                  </a:tr>
                  <a:tr h="259200">
                    <a:tc>
                      <a:txBody>
                        <a:bodyPr/>
                        <a:lstStyle/>
                        <a:p>
                          <a:pPr marL="0" marR="0" algn="r">
                            <a:spcAft>
                              <a:spcPts val="600"/>
                            </a:spcAft>
                          </a:pPr>
                          <a:r>
                            <a:rPr lang="en-AU" sz="1100" b="1" cap="none" spc="0">
                              <a:solidFill>
                                <a:schemeClr val="tx1"/>
                              </a:solidFill>
                              <a:effectLst/>
                            </a:rPr>
                            <a:t>Wait Time (TW)</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gridSpan="2">
                      <a:txBody>
                        <a:bodyPr/>
                        <a:lstStyle/>
                        <a:p>
                          <a:pPr marL="0" marR="0" algn="ctr">
                            <a:spcAft>
                              <a:spcPts val="600"/>
                            </a:spcAft>
                          </a:pPr>
                          <a:r>
                            <a:rPr lang="en-AU" sz="1100" cap="none" spc="0">
                              <a:solidFill>
                                <a:schemeClr val="tx1"/>
                              </a:solidFill>
                              <a:effectLst/>
                            </a:rPr>
                            <a:t>Multi</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tc gridSpan="2">
                      <a:txBody>
                        <a:bodyPr/>
                        <a:lstStyle/>
                        <a:p>
                          <a:pPr marL="0" marR="0" algn="ctr">
                            <a:spcAft>
                              <a:spcPts val="600"/>
                            </a:spcAft>
                          </a:pPr>
                          <a:r>
                            <a:rPr lang="en-AU" sz="1100" cap="none" spc="0">
                              <a:solidFill>
                                <a:schemeClr val="tx1"/>
                              </a:solidFill>
                              <a:effectLst/>
                            </a:rPr>
                            <a:t>Multi</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tc gridSpan="2">
                      <a:txBody>
                        <a:bodyPr/>
                        <a:lstStyle/>
                        <a:p>
                          <a:pPr marL="0" marR="0" algn="ctr">
                            <a:spcAft>
                              <a:spcPts val="600"/>
                            </a:spcAft>
                          </a:pPr>
                          <a:r>
                            <a:rPr lang="en-AU" sz="1100" cap="none" spc="0">
                              <a:solidFill>
                                <a:schemeClr val="tx1"/>
                              </a:solidFill>
                              <a:effectLst/>
                            </a:rPr>
                            <a:t>Multi</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2240423602"/>
                      </a:ext>
                    </a:extLst>
                  </a:tr>
                  <a:tr h="259200">
                    <a:tc>
                      <a:txBody>
                        <a:bodyPr/>
                        <a:lstStyle/>
                        <a:p>
                          <a:pPr marL="0" marR="0" algn="r">
                            <a:spcAft>
                              <a:spcPts val="600"/>
                            </a:spcAft>
                          </a:pPr>
                          <a:r>
                            <a:rPr lang="en-AU" sz="1100" b="1" cap="none" spc="0">
                              <a:solidFill>
                                <a:schemeClr val="tx1"/>
                              </a:solidFill>
                              <a:effectLst/>
                            </a:rPr>
                            <a:t>Distribution</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12700" cmpd="sng">
                          <a:noFill/>
                          <a:prstDash val="solid"/>
                        </a:lnT>
                        <a:lnB w="12700" cmpd="sng">
                          <a:noFill/>
                          <a:prstDash val="solid"/>
                        </a:lnB>
                        <a:noFill/>
                      </a:tcPr>
                    </a:tc>
                    <a:tc gridSpan="6">
                      <a:txBody>
                        <a:bodyPr/>
                        <a:lstStyle/>
                        <a:p>
                          <a:pPr marL="0" marR="0" algn="ctr">
                            <a:spcAft>
                              <a:spcPts val="600"/>
                            </a:spcAft>
                          </a:pPr>
                          <a:r>
                            <a:rPr lang="en-AU" sz="1100" cap="none" spc="0" dirty="0">
                              <a:solidFill>
                                <a:schemeClr val="tx1"/>
                              </a:solidFill>
                              <a:effectLst/>
                            </a:rPr>
                            <a:t>0.5 x TE – 5 seconds</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5183238"/>
                      </a:ext>
                    </a:extLst>
                  </a:tr>
                  <a:tr h="259200">
                    <a:tc>
                      <a:txBody>
                        <a:bodyPr/>
                        <a:lstStyle/>
                        <a:p>
                          <a:pPr marL="0" marR="0" algn="r">
                            <a:spcAft>
                              <a:spcPts val="600"/>
                            </a:spcAft>
                          </a:pPr>
                          <a:r>
                            <a:rPr lang="en-AU" sz="1100" b="1" cap="none" spc="0">
                              <a:solidFill>
                                <a:schemeClr val="tx1"/>
                              </a:solidFill>
                              <a:effectLst/>
                            </a:rPr>
                            <a:t>Porosity Range</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gridSpan="6">
                      <a:txBody>
                        <a:bodyPr/>
                        <a:lstStyle/>
                        <a:p>
                          <a:pPr marL="0" marR="0" algn="ctr">
                            <a:spcAft>
                              <a:spcPts val="600"/>
                            </a:spcAft>
                          </a:pPr>
                          <a:r>
                            <a:rPr lang="en-AU" sz="1100" cap="none" spc="0" dirty="0">
                              <a:solidFill>
                                <a:schemeClr val="tx1"/>
                              </a:solidFill>
                              <a:effectLst/>
                            </a:rPr>
                            <a:t>0 – 100 </a:t>
                          </a:r>
                          <a:r>
                            <a:rPr lang="en-AU" sz="1100" cap="none" spc="0" dirty="0" err="1">
                              <a:solidFill>
                                <a:schemeClr val="tx1"/>
                              </a:solidFill>
                              <a:effectLst/>
                            </a:rPr>
                            <a:t>pu</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8658704"/>
                      </a:ext>
                    </a:extLst>
                  </a:tr>
                  <a:tr h="259200">
                    <a:tc>
                      <a:txBody>
                        <a:bodyPr/>
                        <a:lstStyle/>
                        <a:p>
                          <a:pPr marL="0" marR="0" algn="r">
                            <a:spcAft>
                              <a:spcPts val="600"/>
                            </a:spcAft>
                          </a:pPr>
                          <a:r>
                            <a:rPr lang="en-AU" sz="1100" b="1" cap="none" spc="0">
                              <a:solidFill>
                                <a:schemeClr val="tx1"/>
                              </a:solidFill>
                              <a:effectLst/>
                            </a:rPr>
                            <a:t>Total Porosity Precision</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12700" cmpd="sng">
                          <a:noFill/>
                          <a:prstDash val="solid"/>
                        </a:lnT>
                        <a:lnB w="12700" cmpd="sng">
                          <a:noFill/>
                          <a:prstDash val="solid"/>
                        </a:lnB>
                        <a:noFill/>
                      </a:tcPr>
                    </a:tc>
                    <a:tc gridSpan="2">
                      <a:txBody>
                        <a:bodyPr/>
                        <a:lstStyle/>
                        <a:p>
                          <a:pPr marL="0" marR="0" algn="ctr">
                            <a:spcAft>
                              <a:spcPts val="600"/>
                            </a:spcAft>
                          </a:pPr>
                          <a:r>
                            <a:rPr lang="en-AU" sz="1100" cap="none" spc="0">
                              <a:solidFill>
                                <a:schemeClr val="tx1"/>
                              </a:solidFill>
                              <a:effectLst/>
                            </a:rPr>
                            <a:t>2 pu – 2 level averaging</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gridSpan="2">
                      <a:txBody>
                        <a:bodyPr/>
                        <a:lstStyle/>
                        <a:p>
                          <a:pPr marL="0" marR="0" algn="ctr">
                            <a:spcAft>
                              <a:spcPts val="600"/>
                            </a:spcAft>
                          </a:pPr>
                          <a:r>
                            <a:rPr lang="en-AU" sz="1100" cap="none" spc="0">
                              <a:solidFill>
                                <a:schemeClr val="tx1"/>
                              </a:solidFill>
                              <a:effectLst/>
                            </a:rPr>
                            <a:t>2 pu – 2 level averaging</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gridSpan="2">
                      <a:txBody>
                        <a:bodyPr/>
                        <a:lstStyle/>
                        <a:p>
                          <a:pPr marL="0" marR="0" algn="ctr">
                            <a:spcAft>
                              <a:spcPts val="600"/>
                            </a:spcAft>
                          </a:pPr>
                          <a:r>
                            <a:rPr lang="en-AU" sz="1100" cap="none" spc="0">
                              <a:solidFill>
                                <a:schemeClr val="tx1"/>
                              </a:solidFill>
                              <a:effectLst/>
                            </a:rPr>
                            <a:t>2 pu – 3 level averaging</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extLst>
                      <a:ext uri="{0D108BD9-81ED-4DB2-BD59-A6C34878D82A}">
                        <a16:rowId xmlns:a16="http://schemas.microsoft.com/office/drawing/2014/main" val="2824338863"/>
                      </a:ext>
                    </a:extLst>
                  </a:tr>
                  <a:tr h="259200">
                    <a:tc>
                      <a:txBody>
                        <a:bodyPr/>
                        <a:lstStyle/>
                        <a:p>
                          <a:pPr marL="0" marR="0" algn="ctr">
                            <a:spcAft>
                              <a:spcPts val="600"/>
                            </a:spcAft>
                          </a:pPr>
                          <a:r>
                            <a:rPr lang="en-AU" sz="1100" b="1" cap="none" spc="0">
                              <a:solidFill>
                                <a:schemeClr val="tx1"/>
                              </a:solidFill>
                              <a:effectLst/>
                            </a:rPr>
                            <a:t> </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gridSpan="6">
                      <a:txBody>
                        <a:bodyPr/>
                        <a:lstStyle/>
                        <a:p>
                          <a:pPr marL="0" marR="0" algn="ctr">
                            <a:spcAft>
                              <a:spcPts val="600"/>
                            </a:spcAft>
                          </a:pPr>
                          <a:r>
                            <a:rPr lang="en-AU" sz="1100" cap="none" spc="0" dirty="0">
                              <a:solidFill>
                                <a:schemeClr val="tx1"/>
                              </a:solidFill>
                              <a:effectLst/>
                            </a:rPr>
                            <a:t>Well Parameters</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18025533"/>
                      </a:ext>
                    </a:extLst>
                  </a:tr>
                  <a:tr h="329577">
                    <a:tc>
                      <a:txBody>
                        <a:bodyPr/>
                        <a:lstStyle/>
                        <a:p>
                          <a:pPr marL="0" marR="0" algn="r">
                            <a:spcAft>
                              <a:spcPts val="600"/>
                            </a:spcAft>
                          </a:pPr>
                          <a:r>
                            <a:rPr lang="en-AU" sz="1100" b="1" cap="none" spc="0" dirty="0">
                              <a:solidFill>
                                <a:schemeClr val="tx1"/>
                              </a:solidFill>
                              <a:effectLst/>
                              <a:highlight>
                                <a:srgbClr val="FFFF00"/>
                              </a:highlight>
                            </a:rPr>
                            <a:t>Hole Sizes</a:t>
                          </a:r>
                          <a:endParaRPr lang="en-US" sz="1100" b="1"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50 – 150 mm</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2 – 6 in</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75 – 186 mm</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3 – 7 </a:t>
                          </a:r>
                          <a14:m>
                            <m:oMath xmlns:m="http://schemas.openxmlformats.org/officeDocument/2006/math">
                              <m:f>
                                <m:fPr>
                                  <m:ctrlPr>
                                    <a:rPr lang="en-US" sz="1100" i="1" cap="none" spc="0">
                                      <a:solidFill>
                                        <a:schemeClr val="tx1"/>
                                      </a:solidFill>
                                      <a:effectLst/>
                                      <a:highlight>
                                        <a:srgbClr val="FFFF00"/>
                                      </a:highlight>
                                      <a:latin typeface="Cambria Math" panose="02040503050406030204" pitchFamily="18" charset="0"/>
                                    </a:rPr>
                                  </m:ctrlPr>
                                </m:fPr>
                                <m:num>
                                  <m:r>
                                    <a:rPr lang="en-AU" sz="1100" cap="none" spc="0">
                                      <a:solidFill>
                                        <a:schemeClr val="tx1"/>
                                      </a:solidFill>
                                      <a:effectLst/>
                                      <a:highlight>
                                        <a:srgbClr val="FFFF00"/>
                                      </a:highlight>
                                      <a:latin typeface="Cambria Math" panose="02040503050406030204" pitchFamily="18" charset="0"/>
                                    </a:rPr>
                                    <m:t>1</m:t>
                                  </m:r>
                                </m:num>
                                <m:den>
                                  <m:r>
                                    <a:rPr lang="en-AU" sz="1100" cap="none" spc="0">
                                      <a:solidFill>
                                        <a:schemeClr val="tx1"/>
                                      </a:solidFill>
                                      <a:effectLst/>
                                      <a:highlight>
                                        <a:srgbClr val="FFFF00"/>
                                      </a:highlight>
                                      <a:latin typeface="Cambria Math" panose="02040503050406030204" pitchFamily="18" charset="0"/>
                                    </a:rPr>
                                    <m:t>4</m:t>
                                  </m:r>
                                </m:den>
                              </m:f>
                            </m:oMath>
                          </a14:m>
                          <a:r>
                            <a:rPr lang="en-AU" sz="1100" cap="none" spc="0" dirty="0">
                              <a:solidFill>
                                <a:schemeClr val="tx1"/>
                              </a:solidFill>
                              <a:effectLst/>
                              <a:highlight>
                                <a:srgbClr val="FFFF00"/>
                              </a:highlight>
                            </a:rPr>
                            <a:t> in</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122 – 312 mm</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4 </a:t>
                          </a:r>
                          <a14:m>
                            <m:oMath xmlns:m="http://schemas.openxmlformats.org/officeDocument/2006/math">
                              <m:f>
                                <m:fPr>
                                  <m:ctrlPr>
                                    <a:rPr lang="en-US" sz="1100" i="1" cap="none" spc="0">
                                      <a:solidFill>
                                        <a:schemeClr val="tx1"/>
                                      </a:solidFill>
                                      <a:effectLst/>
                                      <a:highlight>
                                        <a:srgbClr val="FFFF00"/>
                                      </a:highlight>
                                      <a:latin typeface="Cambria Math" panose="02040503050406030204" pitchFamily="18" charset="0"/>
                                    </a:rPr>
                                  </m:ctrlPr>
                                </m:fPr>
                                <m:num>
                                  <m:r>
                                    <a:rPr lang="en-AU" sz="1100" cap="none" spc="0">
                                      <a:solidFill>
                                        <a:schemeClr val="tx1"/>
                                      </a:solidFill>
                                      <a:effectLst/>
                                      <a:highlight>
                                        <a:srgbClr val="FFFF00"/>
                                      </a:highlight>
                                      <a:latin typeface="Cambria Math" panose="02040503050406030204" pitchFamily="18" charset="0"/>
                                    </a:rPr>
                                    <m:t>3</m:t>
                                  </m:r>
                                </m:num>
                                <m:den>
                                  <m:r>
                                    <a:rPr lang="en-AU" sz="1100" cap="none" spc="0">
                                      <a:solidFill>
                                        <a:schemeClr val="tx1"/>
                                      </a:solidFill>
                                      <a:effectLst/>
                                      <a:highlight>
                                        <a:srgbClr val="FFFF00"/>
                                      </a:highlight>
                                      <a:latin typeface="Cambria Math" panose="02040503050406030204" pitchFamily="18" charset="0"/>
                                    </a:rPr>
                                    <m:t>4</m:t>
                                  </m:r>
                                </m:den>
                              </m:f>
                            </m:oMath>
                          </a14:m>
                          <a:r>
                            <a:rPr lang="en-AU" sz="1100" cap="none" spc="0" dirty="0">
                              <a:solidFill>
                                <a:schemeClr val="tx1"/>
                              </a:solidFill>
                              <a:effectLst/>
                              <a:highlight>
                                <a:srgbClr val="FFFF00"/>
                              </a:highlight>
                            </a:rPr>
                            <a:t> - 12 </a:t>
                          </a:r>
                          <a14:m>
                            <m:oMath xmlns:m="http://schemas.openxmlformats.org/officeDocument/2006/math">
                              <m:f>
                                <m:fPr>
                                  <m:ctrlPr>
                                    <a:rPr lang="en-US" sz="1100" i="1" cap="none" spc="0">
                                      <a:solidFill>
                                        <a:schemeClr val="tx1"/>
                                      </a:solidFill>
                                      <a:effectLst/>
                                      <a:highlight>
                                        <a:srgbClr val="FFFF00"/>
                                      </a:highlight>
                                      <a:latin typeface="Cambria Math" panose="02040503050406030204" pitchFamily="18" charset="0"/>
                                    </a:rPr>
                                  </m:ctrlPr>
                                </m:fPr>
                                <m:num>
                                  <m:r>
                                    <a:rPr lang="en-AU" sz="1100" cap="none" spc="0">
                                      <a:solidFill>
                                        <a:schemeClr val="tx1"/>
                                      </a:solidFill>
                                      <a:effectLst/>
                                      <a:highlight>
                                        <a:srgbClr val="FFFF00"/>
                                      </a:highlight>
                                      <a:latin typeface="Cambria Math" panose="02040503050406030204" pitchFamily="18" charset="0"/>
                                    </a:rPr>
                                    <m:t>1</m:t>
                                  </m:r>
                                </m:num>
                                <m:den>
                                  <m:r>
                                    <a:rPr lang="en-AU" sz="1100" cap="none" spc="0">
                                      <a:solidFill>
                                        <a:schemeClr val="tx1"/>
                                      </a:solidFill>
                                      <a:effectLst/>
                                      <a:highlight>
                                        <a:srgbClr val="FFFF00"/>
                                      </a:highlight>
                                      <a:latin typeface="Cambria Math" panose="02040503050406030204" pitchFamily="18" charset="0"/>
                                    </a:rPr>
                                    <m:t>4</m:t>
                                  </m:r>
                                </m:den>
                              </m:f>
                            </m:oMath>
                          </a14:m>
                          <a:r>
                            <a:rPr lang="en-AU" sz="1100" cap="none" spc="0" dirty="0">
                              <a:solidFill>
                                <a:schemeClr val="tx1"/>
                              </a:solidFill>
                              <a:effectLst/>
                              <a:highlight>
                                <a:srgbClr val="FFFF00"/>
                              </a:highlight>
                            </a:rPr>
                            <a:t> in</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516774"/>
                      </a:ext>
                    </a:extLst>
                  </a:tr>
                  <a:tr h="259200">
                    <a:tc>
                      <a:txBody>
                        <a:bodyPr/>
                        <a:lstStyle/>
                        <a:p>
                          <a:pPr marL="0" marR="0" algn="r">
                            <a:spcAft>
                              <a:spcPts val="600"/>
                            </a:spcAft>
                          </a:pPr>
                          <a:r>
                            <a:rPr lang="en-AU" sz="800" b="1" cap="none" spc="0" dirty="0">
                              <a:solidFill>
                                <a:schemeClr val="tx1"/>
                              </a:solidFill>
                              <a:effectLst/>
                              <a:highlight>
                                <a:srgbClr val="FFFF00"/>
                              </a:highlight>
                            </a:rPr>
                            <a:t>Hole Condition</a:t>
                          </a:r>
                          <a:endParaRPr lang="en-US" sz="800" b="1"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gridSpan="6">
                      <a:txBody>
                        <a:bodyPr/>
                        <a:lstStyle/>
                        <a:p>
                          <a:pPr marL="0" marR="0" algn="ctr">
                            <a:spcAft>
                              <a:spcPts val="600"/>
                            </a:spcAft>
                          </a:pPr>
                          <a:r>
                            <a:rPr lang="en-AU" sz="1100" cap="none" spc="0" dirty="0">
                              <a:solidFill>
                                <a:schemeClr val="tx1"/>
                              </a:solidFill>
                              <a:effectLst/>
                              <a:highlight>
                                <a:srgbClr val="FFFF00"/>
                              </a:highlight>
                            </a:rPr>
                            <a:t>Open hole, Fibreglass or PVC casing</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838808"/>
                      </a:ext>
                    </a:extLst>
                  </a:tr>
                </a:tbl>
              </a:graphicData>
            </a:graphic>
          </p:graphicFrame>
        </mc:Choice>
        <mc:Fallback xmlns="">
          <p:graphicFrame>
            <p:nvGraphicFramePr>
              <p:cNvPr id="6" name="Table 5">
                <a:extLst>
                  <a:ext uri="{FF2B5EF4-FFF2-40B4-BE49-F238E27FC236}">
                    <a16:creationId xmlns:a16="http://schemas.microsoft.com/office/drawing/2014/main" id="{CC4B4877-E0A6-91A6-186D-352BE10AA678}"/>
                  </a:ext>
                </a:extLst>
              </p:cNvPr>
              <p:cNvGraphicFramePr>
                <a:graphicFrameLocks noGrp="1"/>
              </p:cNvGraphicFramePr>
              <p:nvPr>
                <p:extLst>
                  <p:ext uri="{D42A27DB-BD31-4B8C-83A1-F6EECF244321}">
                    <p14:modId xmlns:p14="http://schemas.microsoft.com/office/powerpoint/2010/main" val="1349231213"/>
                  </p:ext>
                </p:extLst>
              </p:nvPr>
            </p:nvGraphicFramePr>
            <p:xfrm>
              <a:off x="457200" y="1076521"/>
              <a:ext cx="8229604" cy="4750982"/>
            </p:xfrm>
            <a:graphic>
              <a:graphicData uri="http://schemas.openxmlformats.org/drawingml/2006/table">
                <a:tbl>
                  <a:tblPr firstRow="1" firstCol="1" bandRow="1">
                    <a:noFill/>
                    <a:tableStyleId>{5C22544A-7EE6-4342-B048-85BDC9FD1C3A}</a:tableStyleId>
                  </a:tblPr>
                  <a:tblGrid>
                    <a:gridCol w="1703358">
                      <a:extLst>
                        <a:ext uri="{9D8B030D-6E8A-4147-A177-3AD203B41FA5}">
                          <a16:colId xmlns:a16="http://schemas.microsoft.com/office/drawing/2014/main" val="3477610457"/>
                        </a:ext>
                      </a:extLst>
                    </a:gridCol>
                    <a:gridCol w="1221297">
                      <a:extLst>
                        <a:ext uri="{9D8B030D-6E8A-4147-A177-3AD203B41FA5}">
                          <a16:colId xmlns:a16="http://schemas.microsoft.com/office/drawing/2014/main" val="300191242"/>
                        </a:ext>
                      </a:extLst>
                    </a:gridCol>
                    <a:gridCol w="801957">
                      <a:extLst>
                        <a:ext uri="{9D8B030D-6E8A-4147-A177-3AD203B41FA5}">
                          <a16:colId xmlns:a16="http://schemas.microsoft.com/office/drawing/2014/main" val="16734794"/>
                        </a:ext>
                      </a:extLst>
                    </a:gridCol>
                    <a:gridCol w="1212938">
                      <a:extLst>
                        <a:ext uri="{9D8B030D-6E8A-4147-A177-3AD203B41FA5}">
                          <a16:colId xmlns:a16="http://schemas.microsoft.com/office/drawing/2014/main" val="2144010813"/>
                        </a:ext>
                      </a:extLst>
                    </a:gridCol>
                    <a:gridCol w="908466">
                      <a:extLst>
                        <a:ext uri="{9D8B030D-6E8A-4147-A177-3AD203B41FA5}">
                          <a16:colId xmlns:a16="http://schemas.microsoft.com/office/drawing/2014/main" val="40184486"/>
                        </a:ext>
                      </a:extLst>
                    </a:gridCol>
                    <a:gridCol w="1302895">
                      <a:extLst>
                        <a:ext uri="{9D8B030D-6E8A-4147-A177-3AD203B41FA5}">
                          <a16:colId xmlns:a16="http://schemas.microsoft.com/office/drawing/2014/main" val="2886016648"/>
                        </a:ext>
                      </a:extLst>
                    </a:gridCol>
                    <a:gridCol w="1078693">
                      <a:extLst>
                        <a:ext uri="{9D8B030D-6E8A-4147-A177-3AD203B41FA5}">
                          <a16:colId xmlns:a16="http://schemas.microsoft.com/office/drawing/2014/main" val="2739599869"/>
                        </a:ext>
                      </a:extLst>
                    </a:gridCol>
                  </a:tblGrid>
                  <a:tr h="335926">
                    <a:tc>
                      <a:txBody>
                        <a:bodyPr/>
                        <a:lstStyle/>
                        <a:p>
                          <a:pPr marL="0" marR="0" algn="l">
                            <a:spcAft>
                              <a:spcPts val="600"/>
                            </a:spcAft>
                          </a:pPr>
                          <a:r>
                            <a:rPr lang="en-AU" sz="800" b="1" cap="all" spc="60">
                              <a:solidFill>
                                <a:schemeClr val="tx1"/>
                              </a:solidFill>
                              <a:effectLst/>
                            </a:rPr>
                            <a:t> </a:t>
                          </a:r>
                          <a:endParaRPr lang="en-US" sz="800" b="1" cap="all" spc="6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61283" marB="61283" anchor="b">
                        <a:lnL w="12700" cmpd="sng">
                          <a:noFill/>
                        </a:lnL>
                        <a:lnR w="12700" cmpd="sng">
                          <a:noFill/>
                        </a:lnR>
                        <a:lnT w="12700" cmpd="sng">
                          <a:noFill/>
                        </a:lnT>
                        <a:lnB w="38100" cmpd="sng">
                          <a:noFill/>
                        </a:lnB>
                        <a:noFill/>
                      </a:tcPr>
                    </a:tc>
                    <a:tc gridSpan="2">
                      <a:txBody>
                        <a:bodyPr/>
                        <a:lstStyle/>
                        <a:p>
                          <a:pPr marL="0" marR="0" algn="ctr">
                            <a:spcAft>
                              <a:spcPts val="600"/>
                            </a:spcAft>
                          </a:pPr>
                          <a:r>
                            <a:rPr lang="en-AU" sz="1400" b="1" cap="all" spc="60" dirty="0">
                              <a:solidFill>
                                <a:schemeClr val="tx1"/>
                              </a:solidFill>
                              <a:effectLst/>
                            </a:rPr>
                            <a:t>QL40-BMR-40</a:t>
                          </a:r>
                          <a:endParaRPr lang="en-US" sz="1400" b="1" cap="all" spc="6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61283" marB="61283" anchor="b">
                        <a:lnL w="12700" cmpd="sng">
                          <a:noFill/>
                        </a:lnL>
                        <a:lnR w="12700" cmpd="sng">
                          <a:noFill/>
                        </a:lnR>
                        <a:lnT w="12700" cmpd="sng">
                          <a:noFill/>
                        </a:lnT>
                        <a:lnB w="38100" cmpd="sng">
                          <a:noFill/>
                        </a:lnB>
                        <a:noFill/>
                      </a:tcPr>
                    </a:tc>
                    <a:tc hMerge="1">
                      <a:txBody>
                        <a:bodyPr/>
                        <a:lstStyle/>
                        <a:p>
                          <a:endParaRPr lang="en-US"/>
                        </a:p>
                      </a:txBody>
                      <a:tcPr/>
                    </a:tc>
                    <a:tc gridSpan="2">
                      <a:txBody>
                        <a:bodyPr/>
                        <a:lstStyle/>
                        <a:p>
                          <a:pPr marL="0" marR="0" algn="ctr">
                            <a:spcAft>
                              <a:spcPts val="600"/>
                            </a:spcAft>
                          </a:pPr>
                          <a:r>
                            <a:rPr lang="en-AU" sz="1400" b="1" cap="all" spc="60" dirty="0">
                              <a:solidFill>
                                <a:schemeClr val="tx1"/>
                              </a:solidFill>
                              <a:effectLst/>
                            </a:rPr>
                            <a:t>QL40-BMR-60</a:t>
                          </a:r>
                          <a:endParaRPr lang="en-US" sz="1400" b="1" cap="all" spc="6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61283" marB="61283" anchor="b">
                        <a:lnL w="12700" cmpd="sng">
                          <a:noFill/>
                        </a:lnL>
                        <a:lnR w="12700" cmpd="sng">
                          <a:noFill/>
                        </a:lnR>
                        <a:lnT w="12700" cmpd="sng">
                          <a:noFill/>
                        </a:lnT>
                        <a:lnB w="38100" cmpd="sng">
                          <a:noFill/>
                        </a:lnB>
                        <a:noFill/>
                      </a:tcPr>
                    </a:tc>
                    <a:tc hMerge="1">
                      <a:txBody>
                        <a:bodyPr/>
                        <a:lstStyle/>
                        <a:p>
                          <a:endParaRPr lang="en-US"/>
                        </a:p>
                      </a:txBody>
                      <a:tcPr/>
                    </a:tc>
                    <a:tc gridSpan="2">
                      <a:txBody>
                        <a:bodyPr/>
                        <a:lstStyle/>
                        <a:p>
                          <a:pPr marL="0" marR="0" algn="ctr">
                            <a:spcAft>
                              <a:spcPts val="600"/>
                            </a:spcAft>
                          </a:pPr>
                          <a:r>
                            <a:rPr lang="en-AU" sz="1400" b="1" cap="all" spc="60" dirty="0">
                              <a:solidFill>
                                <a:schemeClr val="tx1"/>
                              </a:solidFill>
                              <a:effectLst/>
                            </a:rPr>
                            <a:t>QL40-BMR-90</a:t>
                          </a:r>
                          <a:endParaRPr lang="en-US" sz="1400" b="1" cap="all" spc="6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61283" marB="61283" anchor="b">
                        <a:lnL w="12700" cmpd="sng">
                          <a:noFill/>
                        </a:lnL>
                        <a:lnR w="12700" cmpd="sng">
                          <a:noFill/>
                        </a:lnR>
                        <a:lnT w="12700" cmpd="sng">
                          <a:noFill/>
                        </a:lnT>
                        <a:lnB w="38100" cmpd="sng">
                          <a:noFill/>
                        </a:lnB>
                        <a:noFill/>
                      </a:tcPr>
                    </a:tc>
                    <a:tc hMerge="1">
                      <a:txBody>
                        <a:bodyPr/>
                        <a:lstStyle/>
                        <a:p>
                          <a:endParaRPr lang="en-US"/>
                        </a:p>
                      </a:txBody>
                      <a:tcPr/>
                    </a:tc>
                    <a:extLst>
                      <a:ext uri="{0D108BD9-81ED-4DB2-BD59-A6C34878D82A}">
                        <a16:rowId xmlns:a16="http://schemas.microsoft.com/office/drawing/2014/main" val="1808686422"/>
                      </a:ext>
                    </a:extLst>
                  </a:tr>
                  <a:tr h="259200">
                    <a:tc>
                      <a:txBody>
                        <a:bodyPr/>
                        <a:lstStyle/>
                        <a:p>
                          <a:pPr marL="0" marR="0" algn="ctr">
                            <a:spcAft>
                              <a:spcPts val="600"/>
                            </a:spcAft>
                          </a:pPr>
                          <a:r>
                            <a:rPr lang="en-AU" sz="800" b="1" cap="none" spc="0">
                              <a:solidFill>
                                <a:schemeClr val="tx1"/>
                              </a:solidFill>
                              <a:effectLst/>
                            </a:rPr>
                            <a:t> </a:t>
                          </a:r>
                          <a:endParaRPr lang="en-US" sz="8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38100" cmpd="sng">
                          <a:noFill/>
                        </a:lnT>
                        <a:lnB w="12700" cmpd="sng">
                          <a:noFill/>
                          <a:prstDash val="solid"/>
                        </a:lnB>
                        <a:noFill/>
                      </a:tcPr>
                    </a:tc>
                    <a:tc gridSpan="6">
                      <a:txBody>
                        <a:bodyPr/>
                        <a:lstStyle/>
                        <a:p>
                          <a:pPr marL="0" marR="0" algn="ctr">
                            <a:spcAft>
                              <a:spcPts val="600"/>
                            </a:spcAft>
                          </a:pPr>
                          <a:r>
                            <a:rPr lang="en-AU" sz="1100" cap="none" spc="0">
                              <a:solidFill>
                                <a:schemeClr val="tx1"/>
                              </a:solidFill>
                              <a:effectLst/>
                            </a:rPr>
                            <a:t>Physical Dimensions</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lnL w="12700" cmpd="sng">
                          <a:noFill/>
                          <a:prstDash val="solid"/>
                        </a:lnL>
                        <a:lnR w="12700" cmpd="sng">
                          <a:noFill/>
                          <a:prstDash val="solid"/>
                        </a:lnR>
                        <a:lnT w="38100" cmpd="sng">
                          <a:noFill/>
                        </a:lnT>
                        <a:lnB w="12700" cmpd="sng">
                          <a:noFill/>
                          <a:prstDash val="soli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6395697"/>
                      </a:ext>
                    </a:extLst>
                  </a:tr>
                  <a:tr h="333162">
                    <a:tc>
                      <a:txBody>
                        <a:bodyPr/>
                        <a:lstStyle/>
                        <a:p>
                          <a:pPr marL="0" marR="0" algn="r">
                            <a:spcAft>
                              <a:spcPts val="600"/>
                            </a:spcAft>
                          </a:pPr>
                          <a:r>
                            <a:rPr lang="en-AU" sz="1100" b="1" cap="none" spc="0" dirty="0">
                              <a:solidFill>
                                <a:schemeClr val="tx1"/>
                              </a:solidFill>
                              <a:effectLst/>
                            </a:rPr>
                            <a:t>Tool Diameter</a:t>
                          </a:r>
                          <a:endParaRPr lang="en-US" sz="1100" b="1"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dirty="0">
                              <a:solidFill>
                                <a:schemeClr val="tx1"/>
                              </a:solidFill>
                              <a:effectLst/>
                            </a:rPr>
                            <a:t>40 mm</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1.58 in</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60 mm</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endParaRPr lang="en-US"/>
                        </a:p>
                      </a:txBody>
                      <a:tcPr marL="35557" marR="35557" marT="0" marB="61283" anchor="ctr">
                        <a:lnL w="12700" cmpd="sng">
                          <a:noFill/>
                          <a:prstDash val="solid"/>
                        </a:lnL>
                        <a:lnR w="12700" cmpd="sng">
                          <a:noFill/>
                          <a:prstDash val="solid"/>
                        </a:lnR>
                        <a:lnT w="12700" cmpd="sng">
                          <a:noFill/>
                          <a:prstDash val="solid"/>
                        </a:lnT>
                        <a:lnB w="12700" cmpd="sng">
                          <a:noFill/>
                          <a:prstDash val="solid"/>
                        </a:lnB>
                        <a:blipFill>
                          <a:blip r:embed="rId3"/>
                          <a:stretch>
                            <a:fillRect l="-544295" t="-181481" r="-261745" b="-1166667"/>
                          </a:stretch>
                        </a:blipFill>
                      </a:tcPr>
                    </a:tc>
                    <a:tc>
                      <a:txBody>
                        <a:bodyPr/>
                        <a:lstStyle/>
                        <a:p>
                          <a:pPr marL="0" marR="0" algn="ctr">
                            <a:spcAft>
                              <a:spcPts val="600"/>
                            </a:spcAft>
                          </a:pPr>
                          <a:r>
                            <a:rPr lang="en-AU" sz="1100" cap="none" spc="0">
                              <a:solidFill>
                                <a:schemeClr val="tx1"/>
                              </a:solidFill>
                              <a:effectLst/>
                            </a:rPr>
                            <a:t>90 mm</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endParaRPr lang="en-US"/>
                        </a:p>
                      </a:txBody>
                      <a:tcPr marL="35557" marR="35557" marT="0" marB="61283" anchor="ctr">
                        <a:lnL w="12700" cmpd="sng">
                          <a:noFill/>
                          <a:prstDash val="solid"/>
                        </a:lnL>
                        <a:lnR w="12700" cmpd="sng">
                          <a:noFill/>
                          <a:prstDash val="solid"/>
                        </a:lnR>
                        <a:lnT w="12700" cmpd="sng">
                          <a:noFill/>
                          <a:prstDash val="solid"/>
                        </a:lnT>
                        <a:lnB w="12700" cmpd="sng">
                          <a:noFill/>
                          <a:prstDash val="solid"/>
                        </a:lnB>
                        <a:blipFill>
                          <a:blip r:embed="rId3"/>
                          <a:stretch>
                            <a:fillRect l="-663277" t="-181481" r="565" b="-1166667"/>
                          </a:stretch>
                        </a:blipFill>
                      </a:tcPr>
                    </a:tc>
                    <a:extLst>
                      <a:ext uri="{0D108BD9-81ED-4DB2-BD59-A6C34878D82A}">
                        <a16:rowId xmlns:a16="http://schemas.microsoft.com/office/drawing/2014/main" val="3517466818"/>
                      </a:ext>
                    </a:extLst>
                  </a:tr>
                  <a:tr h="259200">
                    <a:tc>
                      <a:txBody>
                        <a:bodyPr/>
                        <a:lstStyle/>
                        <a:p>
                          <a:pPr marL="0" marR="0" algn="r">
                            <a:spcAft>
                              <a:spcPts val="600"/>
                            </a:spcAft>
                          </a:pPr>
                          <a:r>
                            <a:rPr lang="en-AU" sz="1100" b="1" cap="none" spc="0">
                              <a:solidFill>
                                <a:schemeClr val="tx1"/>
                              </a:solidFill>
                              <a:effectLst/>
                            </a:rPr>
                            <a:t>Tool Length</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rPr>
                            <a:t> </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a:solidFill>
                                <a:schemeClr val="tx1"/>
                              </a:solidFill>
                              <a:effectLst/>
                            </a:rPr>
                            <a:t> </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a:solidFill>
                                <a:schemeClr val="tx1"/>
                              </a:solidFill>
                              <a:effectLst/>
                            </a:rPr>
                            <a:t>2.01 m</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a:solidFill>
                                <a:schemeClr val="tx1"/>
                              </a:solidFill>
                              <a:effectLst/>
                            </a:rPr>
                            <a:t>6.6 ft</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a:solidFill>
                                <a:schemeClr val="tx1"/>
                              </a:solidFill>
                              <a:effectLst/>
                            </a:rPr>
                            <a:t>2.16 m</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a:solidFill>
                                <a:schemeClr val="tx1"/>
                              </a:solidFill>
                              <a:effectLst/>
                            </a:rPr>
                            <a:t>7.1 ft</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312773624"/>
                      </a:ext>
                    </a:extLst>
                  </a:tr>
                  <a:tr h="259200">
                    <a:tc>
                      <a:txBody>
                        <a:bodyPr/>
                        <a:lstStyle/>
                        <a:p>
                          <a:pPr marL="0" marR="0" algn="r">
                            <a:spcAft>
                              <a:spcPts val="600"/>
                            </a:spcAft>
                          </a:pPr>
                          <a:r>
                            <a:rPr lang="en-AU" sz="1100" b="1" cap="none" spc="0">
                              <a:solidFill>
                                <a:schemeClr val="tx1"/>
                              </a:solidFill>
                              <a:effectLst/>
                            </a:rPr>
                            <a:t>Operating Pressure</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gridSpan="6">
                      <a:txBody>
                        <a:bodyPr/>
                        <a:lstStyle/>
                        <a:p>
                          <a:pPr marL="0" marR="0" algn="ctr">
                            <a:spcAft>
                              <a:spcPts val="600"/>
                            </a:spcAft>
                          </a:pPr>
                          <a:r>
                            <a:rPr lang="en-AU" sz="1100" cap="none" spc="0" dirty="0">
                              <a:solidFill>
                                <a:schemeClr val="tx1"/>
                              </a:solidFill>
                              <a:effectLst/>
                            </a:rPr>
                            <a:t>200 bar 2,900 psi</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90955369"/>
                      </a:ext>
                    </a:extLst>
                  </a:tr>
                  <a:tr h="259200">
                    <a:tc>
                      <a:txBody>
                        <a:bodyPr/>
                        <a:lstStyle/>
                        <a:p>
                          <a:pPr marL="0" marR="0" algn="r">
                            <a:spcAft>
                              <a:spcPts val="600"/>
                            </a:spcAft>
                          </a:pPr>
                          <a:r>
                            <a:rPr lang="en-AU" sz="1100" b="1" cap="none" spc="0">
                              <a:solidFill>
                                <a:schemeClr val="tx1"/>
                              </a:solidFill>
                              <a:effectLst/>
                            </a:rPr>
                            <a:t>Operating Temperature</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12700" cmpd="sng">
                          <a:noFill/>
                          <a:prstDash val="solid"/>
                        </a:lnT>
                        <a:lnB w="12700" cmpd="sng">
                          <a:noFill/>
                          <a:prstDash val="solid"/>
                        </a:lnB>
                        <a:noFill/>
                      </a:tcPr>
                    </a:tc>
                    <a:tc gridSpan="6">
                      <a:txBody>
                        <a:bodyPr/>
                        <a:lstStyle/>
                        <a:p>
                          <a:pPr marL="0" marR="0" algn="ctr">
                            <a:spcAft>
                              <a:spcPts val="600"/>
                            </a:spcAft>
                          </a:pPr>
                          <a:r>
                            <a:rPr lang="en-AU" sz="1100" cap="none" spc="0" dirty="0">
                              <a:solidFill>
                                <a:schemeClr val="tx1"/>
                              </a:solidFill>
                              <a:effectLst/>
                            </a:rPr>
                            <a:t>80 °C 176 °F</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41085211"/>
                      </a:ext>
                    </a:extLst>
                  </a:tr>
                  <a:tr h="259200">
                    <a:tc>
                      <a:txBody>
                        <a:bodyPr/>
                        <a:lstStyle/>
                        <a:p>
                          <a:pPr marL="0" marR="0" algn="ctr">
                            <a:spcAft>
                              <a:spcPts val="600"/>
                            </a:spcAft>
                          </a:pPr>
                          <a:r>
                            <a:rPr lang="en-AU" sz="1100" b="1" cap="none" spc="0">
                              <a:solidFill>
                                <a:schemeClr val="tx1"/>
                              </a:solidFill>
                              <a:effectLst/>
                            </a:rPr>
                            <a:t> </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gridSpan="6">
                      <a:txBody>
                        <a:bodyPr/>
                        <a:lstStyle/>
                        <a:p>
                          <a:pPr marL="0" marR="0" algn="ctr">
                            <a:spcAft>
                              <a:spcPts val="600"/>
                            </a:spcAft>
                          </a:pPr>
                          <a:r>
                            <a:rPr lang="en-AU" sz="1100" cap="none" spc="0">
                              <a:solidFill>
                                <a:schemeClr val="tx1"/>
                              </a:solidFill>
                              <a:effectLst/>
                            </a:rPr>
                            <a:t>NMR Field</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99974868"/>
                      </a:ext>
                    </a:extLst>
                  </a:tr>
                  <a:tr h="311191">
                    <a:tc>
                      <a:txBody>
                        <a:bodyPr/>
                        <a:lstStyle/>
                        <a:p>
                          <a:pPr marL="0" marR="0" algn="r">
                            <a:spcAft>
                              <a:spcPts val="600"/>
                            </a:spcAft>
                          </a:pPr>
                          <a:r>
                            <a:rPr lang="en-AU" sz="1100" b="1" cap="none" spc="0" dirty="0">
                              <a:solidFill>
                                <a:schemeClr val="tx1"/>
                              </a:solidFill>
                              <a:effectLst/>
                              <a:highlight>
                                <a:srgbClr val="FFFF00"/>
                              </a:highlight>
                            </a:rPr>
                            <a:t>Diameter of Investigation</a:t>
                          </a:r>
                          <a:r>
                            <a:rPr lang="en-AU" sz="1100" b="1" cap="none" spc="0" baseline="30000" dirty="0">
                              <a:solidFill>
                                <a:schemeClr val="tx1"/>
                              </a:solidFill>
                              <a:effectLst/>
                              <a:highlight>
                                <a:srgbClr val="FFFF00"/>
                              </a:highlight>
                            </a:rPr>
                            <a:t>*</a:t>
                          </a:r>
                          <a:endParaRPr lang="en-US" sz="1100" b="1"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180 mm</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a:p>
                      </a:txBody>
                      <a:tcPr marL="35557" marR="35557" marT="0" marB="61283" anchor="ctr">
                        <a:lnL w="12700" cmpd="sng">
                          <a:noFill/>
                          <a:prstDash val="solid"/>
                        </a:lnL>
                        <a:lnR w="12700" cmpd="sng">
                          <a:noFill/>
                          <a:prstDash val="solid"/>
                        </a:lnR>
                        <a:lnT w="12700" cmpd="sng">
                          <a:noFill/>
                          <a:prstDash val="solid"/>
                        </a:lnT>
                        <a:lnB w="12700" cmpd="sng">
                          <a:noFill/>
                          <a:prstDash val="solid"/>
                        </a:lnB>
                        <a:blipFill>
                          <a:blip r:embed="rId3"/>
                          <a:stretch>
                            <a:fillRect l="-363636" t="-633333" r="-559091" b="-800000"/>
                          </a:stretch>
                        </a:blipFill>
                      </a:tcPr>
                    </a:tc>
                    <a:tc>
                      <a:txBody>
                        <a:bodyPr/>
                        <a:lstStyle/>
                        <a:p>
                          <a:pPr marL="0" marR="0" algn="ctr">
                            <a:spcAft>
                              <a:spcPts val="600"/>
                            </a:spcAft>
                          </a:pPr>
                          <a:r>
                            <a:rPr lang="en-AU" sz="1100" cap="none" spc="0" dirty="0">
                              <a:solidFill>
                                <a:schemeClr val="tx1"/>
                              </a:solidFill>
                              <a:effectLst/>
                              <a:highlight>
                                <a:srgbClr val="FFFF00"/>
                              </a:highlight>
                            </a:rPr>
                            <a:t>230 mm</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a:p>
                      </a:txBody>
                      <a:tcPr marL="35557" marR="35557" marT="0" marB="61283" anchor="ctr">
                        <a:lnL w="12700" cmpd="sng">
                          <a:noFill/>
                          <a:prstDash val="solid"/>
                        </a:lnL>
                        <a:lnR w="12700" cmpd="sng">
                          <a:noFill/>
                          <a:prstDash val="solid"/>
                        </a:lnR>
                        <a:lnT w="12700" cmpd="sng">
                          <a:noFill/>
                          <a:prstDash val="solid"/>
                        </a:lnT>
                        <a:lnB w="12700" cmpd="sng">
                          <a:noFill/>
                          <a:prstDash val="solid"/>
                        </a:lnB>
                        <a:blipFill>
                          <a:blip r:embed="rId3"/>
                          <a:stretch>
                            <a:fillRect l="-544295" t="-633333" r="-261745" b="-800000"/>
                          </a:stretch>
                        </a:blipFill>
                      </a:tcPr>
                    </a:tc>
                    <a:tc>
                      <a:txBody>
                        <a:bodyPr/>
                        <a:lstStyle/>
                        <a:p>
                          <a:pPr marL="0" marR="0" algn="ctr">
                            <a:spcAft>
                              <a:spcPts val="600"/>
                            </a:spcAft>
                          </a:pPr>
                          <a:r>
                            <a:rPr lang="en-AU" sz="1100" cap="none" spc="0" dirty="0">
                              <a:solidFill>
                                <a:schemeClr val="tx1"/>
                              </a:solidFill>
                              <a:effectLst/>
                              <a:highlight>
                                <a:srgbClr val="FFFF00"/>
                              </a:highlight>
                            </a:rPr>
                            <a:t>360 mm</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a:p>
                      </a:txBody>
                      <a:tcPr marL="35557" marR="35557" marT="0" marB="61283" anchor="ctr">
                        <a:lnL w="12700" cmpd="sng">
                          <a:noFill/>
                          <a:prstDash val="solid"/>
                        </a:lnL>
                        <a:lnR w="12700" cmpd="sng">
                          <a:noFill/>
                          <a:prstDash val="solid"/>
                        </a:lnR>
                        <a:lnT w="12700" cmpd="sng">
                          <a:noFill/>
                          <a:prstDash val="solid"/>
                        </a:lnT>
                        <a:lnB w="12700" cmpd="sng">
                          <a:noFill/>
                          <a:prstDash val="solid"/>
                        </a:lnB>
                        <a:blipFill>
                          <a:blip r:embed="rId3"/>
                          <a:stretch>
                            <a:fillRect l="-663277" t="-633333" r="565" b="-800000"/>
                          </a:stretch>
                        </a:blipFill>
                      </a:tcPr>
                    </a:tc>
                    <a:extLst>
                      <a:ext uri="{0D108BD9-81ED-4DB2-BD59-A6C34878D82A}">
                        <a16:rowId xmlns:a16="http://schemas.microsoft.com/office/drawing/2014/main" val="3942072162"/>
                      </a:ext>
                    </a:extLst>
                  </a:tr>
                  <a:tr h="330726">
                    <a:tc>
                      <a:txBody>
                        <a:bodyPr/>
                        <a:lstStyle/>
                        <a:p>
                          <a:pPr marL="0" marR="0" algn="r">
                            <a:spcAft>
                              <a:spcPts val="600"/>
                            </a:spcAft>
                          </a:pPr>
                          <a:r>
                            <a:rPr lang="en-AU" sz="1100" b="1" cap="none" spc="0">
                              <a:solidFill>
                                <a:schemeClr val="tx1"/>
                              </a:solidFill>
                              <a:effectLst/>
                            </a:rPr>
                            <a:t>Vertical Sensor Aperture</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 </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 </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Aft>
                              <a:spcPts val="600"/>
                            </a:spcAft>
                          </a:pPr>
                          <a:r>
                            <a:rPr lang="en-AU" sz="1100" cap="none" spc="0">
                              <a:solidFill>
                                <a:schemeClr val="tx1"/>
                              </a:solidFill>
                              <a:effectLst/>
                            </a:rPr>
                            <a:t>11.5 cm</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endParaRPr lang="en-US"/>
                        </a:p>
                      </a:txBody>
                      <a:tcPr marL="35557" marR="35557" marT="0" marB="61283" anchor="ctr">
                        <a:lnL w="12700" cmpd="sng">
                          <a:noFill/>
                          <a:prstDash val="solid"/>
                        </a:lnL>
                        <a:lnR w="12700" cmpd="sng">
                          <a:noFill/>
                          <a:prstDash val="solid"/>
                        </a:lnR>
                        <a:lnT w="12700" cmpd="sng">
                          <a:noFill/>
                          <a:prstDash val="solid"/>
                        </a:lnT>
                        <a:lnB w="12700" cmpd="sng">
                          <a:noFill/>
                          <a:prstDash val="solid"/>
                        </a:lnB>
                        <a:blipFill>
                          <a:blip r:embed="rId3"/>
                          <a:stretch>
                            <a:fillRect l="-544295" t="-692593" r="-261745" b="-655556"/>
                          </a:stretch>
                        </a:blipFill>
                      </a:tcPr>
                    </a:tc>
                    <a:tc>
                      <a:txBody>
                        <a:bodyPr/>
                        <a:lstStyle/>
                        <a:p>
                          <a:pPr marL="0" marR="0" algn="ctr">
                            <a:spcAft>
                              <a:spcPts val="600"/>
                            </a:spcAft>
                          </a:pPr>
                          <a:r>
                            <a:rPr lang="en-AU" sz="1100" cap="none" spc="0">
                              <a:solidFill>
                                <a:schemeClr val="tx1"/>
                              </a:solidFill>
                              <a:effectLst/>
                            </a:rPr>
                            <a:t>23.8 cm</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endParaRPr lang="en-US"/>
                        </a:p>
                      </a:txBody>
                      <a:tcPr marL="35557" marR="35557" marT="0" marB="61283" anchor="ctr">
                        <a:lnL w="12700" cmpd="sng">
                          <a:noFill/>
                          <a:prstDash val="solid"/>
                        </a:lnL>
                        <a:lnR w="12700" cmpd="sng">
                          <a:noFill/>
                          <a:prstDash val="solid"/>
                        </a:lnR>
                        <a:lnT w="12700" cmpd="sng">
                          <a:noFill/>
                          <a:prstDash val="solid"/>
                        </a:lnT>
                        <a:lnB w="12700" cmpd="sng">
                          <a:noFill/>
                          <a:prstDash val="solid"/>
                        </a:lnB>
                        <a:blipFill>
                          <a:blip r:embed="rId3"/>
                          <a:stretch>
                            <a:fillRect l="-663277" t="-692593" r="565" b="-655556"/>
                          </a:stretch>
                        </a:blipFill>
                      </a:tcPr>
                    </a:tc>
                    <a:extLst>
                      <a:ext uri="{0D108BD9-81ED-4DB2-BD59-A6C34878D82A}">
                        <a16:rowId xmlns:a16="http://schemas.microsoft.com/office/drawing/2014/main" val="3579285763"/>
                      </a:ext>
                    </a:extLst>
                  </a:tr>
                  <a:tr h="259200">
                    <a:tc>
                      <a:txBody>
                        <a:bodyPr/>
                        <a:lstStyle/>
                        <a:p>
                          <a:pPr marL="0" marR="0" algn="r">
                            <a:spcAft>
                              <a:spcPts val="600"/>
                            </a:spcAft>
                          </a:pPr>
                          <a:r>
                            <a:rPr lang="en-AU" sz="1100" b="1" cap="none" spc="0">
                              <a:solidFill>
                                <a:schemeClr val="tx1"/>
                              </a:solidFill>
                              <a:effectLst/>
                            </a:rPr>
                            <a:t>Echo Spacing (TE)</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12700" cmpd="sng">
                          <a:noFill/>
                          <a:prstDash val="solid"/>
                        </a:lnT>
                        <a:lnB w="12700" cmpd="sng">
                          <a:noFill/>
                          <a:prstDash val="solid"/>
                        </a:lnB>
                        <a:noFill/>
                      </a:tcPr>
                    </a:tc>
                    <a:tc gridSpan="2">
                      <a:txBody>
                        <a:bodyPr/>
                        <a:lstStyle/>
                        <a:p>
                          <a:pPr marL="0" marR="0" algn="ctr">
                            <a:spcAft>
                              <a:spcPts val="600"/>
                            </a:spcAft>
                          </a:pPr>
                          <a:r>
                            <a:rPr lang="en-AU" sz="1100" cap="none" spc="0">
                              <a:solidFill>
                                <a:schemeClr val="tx1"/>
                              </a:solidFill>
                              <a:effectLst/>
                            </a:rPr>
                            <a:t> </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gridSpan="2">
                      <a:txBody>
                        <a:bodyPr/>
                        <a:lstStyle/>
                        <a:p>
                          <a:pPr marL="0" marR="0" algn="ctr">
                            <a:spcAft>
                              <a:spcPts val="600"/>
                            </a:spcAft>
                          </a:pPr>
                          <a:r>
                            <a:rPr lang="en-AU" sz="1100" cap="none" spc="0">
                              <a:solidFill>
                                <a:schemeClr val="tx1"/>
                              </a:solidFill>
                              <a:effectLst/>
                            </a:rPr>
                            <a:t>450 µs</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gridSpan="2">
                      <a:txBody>
                        <a:bodyPr/>
                        <a:lstStyle/>
                        <a:p>
                          <a:pPr marL="0" marR="0" algn="ctr">
                            <a:spcAft>
                              <a:spcPts val="600"/>
                            </a:spcAft>
                          </a:pPr>
                          <a:r>
                            <a:rPr lang="en-AU" sz="1100" cap="none" spc="0">
                              <a:solidFill>
                                <a:schemeClr val="tx1"/>
                              </a:solidFill>
                              <a:effectLst/>
                            </a:rPr>
                            <a:t>800 µs</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extLst>
                      <a:ext uri="{0D108BD9-81ED-4DB2-BD59-A6C34878D82A}">
                        <a16:rowId xmlns:a16="http://schemas.microsoft.com/office/drawing/2014/main" val="1834450421"/>
                      </a:ext>
                    </a:extLst>
                  </a:tr>
                  <a:tr h="259200">
                    <a:tc>
                      <a:txBody>
                        <a:bodyPr/>
                        <a:lstStyle/>
                        <a:p>
                          <a:pPr marL="0" marR="0" algn="r">
                            <a:spcAft>
                              <a:spcPts val="600"/>
                            </a:spcAft>
                          </a:pPr>
                          <a:r>
                            <a:rPr lang="en-AU" sz="1100" b="1" cap="none" spc="0">
                              <a:solidFill>
                                <a:schemeClr val="tx1"/>
                              </a:solidFill>
                              <a:effectLst/>
                            </a:rPr>
                            <a:t>Wait Time (TW)</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gridSpan="2">
                      <a:txBody>
                        <a:bodyPr/>
                        <a:lstStyle/>
                        <a:p>
                          <a:pPr marL="0" marR="0" algn="ctr">
                            <a:spcAft>
                              <a:spcPts val="600"/>
                            </a:spcAft>
                          </a:pPr>
                          <a:r>
                            <a:rPr lang="en-AU" sz="1100" cap="none" spc="0">
                              <a:solidFill>
                                <a:schemeClr val="tx1"/>
                              </a:solidFill>
                              <a:effectLst/>
                            </a:rPr>
                            <a:t>Multi</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tc gridSpan="2">
                      <a:txBody>
                        <a:bodyPr/>
                        <a:lstStyle/>
                        <a:p>
                          <a:pPr marL="0" marR="0" algn="ctr">
                            <a:spcAft>
                              <a:spcPts val="600"/>
                            </a:spcAft>
                          </a:pPr>
                          <a:r>
                            <a:rPr lang="en-AU" sz="1100" cap="none" spc="0">
                              <a:solidFill>
                                <a:schemeClr val="tx1"/>
                              </a:solidFill>
                              <a:effectLst/>
                            </a:rPr>
                            <a:t>Multi</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tc gridSpan="2">
                      <a:txBody>
                        <a:bodyPr/>
                        <a:lstStyle/>
                        <a:p>
                          <a:pPr marL="0" marR="0" algn="ctr">
                            <a:spcAft>
                              <a:spcPts val="600"/>
                            </a:spcAft>
                          </a:pPr>
                          <a:r>
                            <a:rPr lang="en-AU" sz="1100" cap="none" spc="0">
                              <a:solidFill>
                                <a:schemeClr val="tx1"/>
                              </a:solidFill>
                              <a:effectLst/>
                            </a:rPr>
                            <a:t>Multi</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2240423602"/>
                      </a:ext>
                    </a:extLst>
                  </a:tr>
                  <a:tr h="259200">
                    <a:tc>
                      <a:txBody>
                        <a:bodyPr/>
                        <a:lstStyle/>
                        <a:p>
                          <a:pPr marL="0" marR="0" algn="r">
                            <a:spcAft>
                              <a:spcPts val="600"/>
                            </a:spcAft>
                          </a:pPr>
                          <a:r>
                            <a:rPr lang="en-AU" sz="1100" b="1" cap="none" spc="0">
                              <a:solidFill>
                                <a:schemeClr val="tx1"/>
                              </a:solidFill>
                              <a:effectLst/>
                            </a:rPr>
                            <a:t>Distribution</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12700" cmpd="sng">
                          <a:noFill/>
                          <a:prstDash val="solid"/>
                        </a:lnT>
                        <a:lnB w="12700" cmpd="sng">
                          <a:noFill/>
                          <a:prstDash val="solid"/>
                        </a:lnB>
                        <a:noFill/>
                      </a:tcPr>
                    </a:tc>
                    <a:tc gridSpan="6">
                      <a:txBody>
                        <a:bodyPr/>
                        <a:lstStyle/>
                        <a:p>
                          <a:pPr marL="0" marR="0" algn="ctr">
                            <a:spcAft>
                              <a:spcPts val="600"/>
                            </a:spcAft>
                          </a:pPr>
                          <a:r>
                            <a:rPr lang="en-AU" sz="1100" cap="none" spc="0" dirty="0">
                              <a:solidFill>
                                <a:schemeClr val="tx1"/>
                              </a:solidFill>
                              <a:effectLst/>
                            </a:rPr>
                            <a:t>0.5 x TE – 5 seconds</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5183238"/>
                      </a:ext>
                    </a:extLst>
                  </a:tr>
                  <a:tr h="259200">
                    <a:tc>
                      <a:txBody>
                        <a:bodyPr/>
                        <a:lstStyle/>
                        <a:p>
                          <a:pPr marL="0" marR="0" algn="r">
                            <a:spcAft>
                              <a:spcPts val="600"/>
                            </a:spcAft>
                          </a:pPr>
                          <a:r>
                            <a:rPr lang="en-AU" sz="1100" b="1" cap="none" spc="0">
                              <a:solidFill>
                                <a:schemeClr val="tx1"/>
                              </a:solidFill>
                              <a:effectLst/>
                            </a:rPr>
                            <a:t>Porosity Range</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gridSpan="6">
                      <a:txBody>
                        <a:bodyPr/>
                        <a:lstStyle/>
                        <a:p>
                          <a:pPr marL="0" marR="0" algn="ctr">
                            <a:spcAft>
                              <a:spcPts val="600"/>
                            </a:spcAft>
                          </a:pPr>
                          <a:r>
                            <a:rPr lang="en-AU" sz="1100" cap="none" spc="0" dirty="0">
                              <a:solidFill>
                                <a:schemeClr val="tx1"/>
                              </a:solidFill>
                              <a:effectLst/>
                            </a:rPr>
                            <a:t>0 – 100 </a:t>
                          </a:r>
                          <a:r>
                            <a:rPr lang="en-AU" sz="1100" cap="none" spc="0" dirty="0" err="1">
                              <a:solidFill>
                                <a:schemeClr val="tx1"/>
                              </a:solidFill>
                              <a:effectLst/>
                            </a:rPr>
                            <a:t>pu</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8658704"/>
                      </a:ext>
                    </a:extLst>
                  </a:tr>
                  <a:tr h="259200">
                    <a:tc>
                      <a:txBody>
                        <a:bodyPr/>
                        <a:lstStyle/>
                        <a:p>
                          <a:pPr marL="0" marR="0" algn="r">
                            <a:spcAft>
                              <a:spcPts val="600"/>
                            </a:spcAft>
                          </a:pPr>
                          <a:r>
                            <a:rPr lang="en-AU" sz="1100" b="1" cap="none" spc="0">
                              <a:solidFill>
                                <a:schemeClr val="tx1"/>
                              </a:solidFill>
                              <a:effectLst/>
                            </a:rPr>
                            <a:t>Total Porosity Precision</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12700" cmpd="sng">
                          <a:noFill/>
                          <a:prstDash val="solid"/>
                        </a:lnT>
                        <a:lnB w="12700" cmpd="sng">
                          <a:noFill/>
                          <a:prstDash val="solid"/>
                        </a:lnB>
                        <a:noFill/>
                      </a:tcPr>
                    </a:tc>
                    <a:tc gridSpan="2">
                      <a:txBody>
                        <a:bodyPr/>
                        <a:lstStyle/>
                        <a:p>
                          <a:pPr marL="0" marR="0" algn="ctr">
                            <a:spcAft>
                              <a:spcPts val="600"/>
                            </a:spcAft>
                          </a:pPr>
                          <a:r>
                            <a:rPr lang="en-AU" sz="1100" cap="none" spc="0">
                              <a:solidFill>
                                <a:schemeClr val="tx1"/>
                              </a:solidFill>
                              <a:effectLst/>
                            </a:rPr>
                            <a:t>2 pu – 2 level averaging</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gridSpan="2">
                      <a:txBody>
                        <a:bodyPr/>
                        <a:lstStyle/>
                        <a:p>
                          <a:pPr marL="0" marR="0" algn="ctr">
                            <a:spcAft>
                              <a:spcPts val="600"/>
                            </a:spcAft>
                          </a:pPr>
                          <a:r>
                            <a:rPr lang="en-AU" sz="1100" cap="none" spc="0">
                              <a:solidFill>
                                <a:schemeClr val="tx1"/>
                              </a:solidFill>
                              <a:effectLst/>
                            </a:rPr>
                            <a:t>2 pu – 2 level averaging</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gridSpan="2">
                      <a:txBody>
                        <a:bodyPr/>
                        <a:lstStyle/>
                        <a:p>
                          <a:pPr marL="0" marR="0" algn="ctr">
                            <a:spcAft>
                              <a:spcPts val="600"/>
                            </a:spcAft>
                          </a:pPr>
                          <a:r>
                            <a:rPr lang="en-AU" sz="1100" cap="none" spc="0">
                              <a:solidFill>
                                <a:schemeClr val="tx1"/>
                              </a:solidFill>
                              <a:effectLst/>
                            </a:rPr>
                            <a:t>2 pu – 3 level averaging</a:t>
                          </a:r>
                          <a:endParaRPr lang="en-US" sz="1100"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extLst>
                      <a:ext uri="{0D108BD9-81ED-4DB2-BD59-A6C34878D82A}">
                        <a16:rowId xmlns:a16="http://schemas.microsoft.com/office/drawing/2014/main" val="2824338863"/>
                      </a:ext>
                    </a:extLst>
                  </a:tr>
                  <a:tr h="259200">
                    <a:tc>
                      <a:txBody>
                        <a:bodyPr/>
                        <a:lstStyle/>
                        <a:p>
                          <a:pPr marL="0" marR="0" algn="ctr">
                            <a:spcAft>
                              <a:spcPts val="600"/>
                            </a:spcAft>
                          </a:pPr>
                          <a:r>
                            <a:rPr lang="en-AU" sz="1100" b="1" cap="none" spc="0">
                              <a:solidFill>
                                <a:schemeClr val="tx1"/>
                              </a:solidFill>
                              <a:effectLst/>
                            </a:rPr>
                            <a:t> </a:t>
                          </a:r>
                          <a:endParaRPr lang="en-US" sz="1100" b="1" cap="none" spc="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gridSpan="6">
                      <a:txBody>
                        <a:bodyPr/>
                        <a:lstStyle/>
                        <a:p>
                          <a:pPr marL="0" marR="0" algn="ctr">
                            <a:spcAft>
                              <a:spcPts val="600"/>
                            </a:spcAft>
                          </a:pPr>
                          <a:r>
                            <a:rPr lang="en-AU" sz="1100" cap="none" spc="0" dirty="0">
                              <a:solidFill>
                                <a:schemeClr val="tx1"/>
                              </a:solidFill>
                              <a:effectLst/>
                            </a:rPr>
                            <a:t>Well Parameters</a:t>
                          </a:r>
                          <a:endParaRPr lang="en-US" sz="1100" cap="none" spc="0" dirty="0">
                            <a:solidFill>
                              <a:schemeClr val="tx1"/>
                            </a:solidFill>
                            <a:effectLs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18025533"/>
                      </a:ext>
                    </a:extLst>
                  </a:tr>
                  <a:tr h="329577">
                    <a:tc>
                      <a:txBody>
                        <a:bodyPr/>
                        <a:lstStyle/>
                        <a:p>
                          <a:pPr marL="0" marR="0" algn="r">
                            <a:spcAft>
                              <a:spcPts val="600"/>
                            </a:spcAft>
                          </a:pPr>
                          <a:r>
                            <a:rPr lang="en-AU" sz="1100" b="1" cap="none" spc="0" dirty="0">
                              <a:solidFill>
                                <a:schemeClr val="tx1"/>
                              </a:solidFill>
                              <a:effectLst/>
                              <a:highlight>
                                <a:srgbClr val="FFFF00"/>
                              </a:highlight>
                            </a:rPr>
                            <a:t>Hole Sizes</a:t>
                          </a:r>
                          <a:endParaRPr lang="en-US" sz="1100" b="1"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50 – 150 mm</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2 – 6 in</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Aft>
                              <a:spcPts val="600"/>
                            </a:spcAft>
                          </a:pPr>
                          <a:r>
                            <a:rPr lang="en-AU" sz="1100" cap="none" spc="0" dirty="0">
                              <a:solidFill>
                                <a:schemeClr val="tx1"/>
                              </a:solidFill>
                              <a:effectLst/>
                              <a:highlight>
                                <a:srgbClr val="FFFF00"/>
                              </a:highlight>
                            </a:rPr>
                            <a:t>75 – 186 mm</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a:p>
                      </a:txBody>
                      <a:tcPr marL="35557" marR="35557" marT="0" marB="61283" anchor="ctr">
                        <a:lnL w="12700" cmpd="sng">
                          <a:noFill/>
                          <a:prstDash val="solid"/>
                        </a:lnL>
                        <a:lnR w="12700" cmpd="sng">
                          <a:noFill/>
                          <a:prstDash val="solid"/>
                        </a:lnR>
                        <a:lnT w="12700" cmpd="sng">
                          <a:noFill/>
                          <a:prstDash val="solid"/>
                        </a:lnT>
                        <a:lnB w="12700" cmpd="sng">
                          <a:noFill/>
                          <a:prstDash val="solid"/>
                        </a:lnB>
                        <a:blipFill>
                          <a:blip r:embed="rId3"/>
                          <a:stretch>
                            <a:fillRect l="-544295" t="-1264815" r="-261745" b="-83333"/>
                          </a:stretch>
                        </a:blipFill>
                      </a:tcPr>
                    </a:tc>
                    <a:tc>
                      <a:txBody>
                        <a:bodyPr/>
                        <a:lstStyle/>
                        <a:p>
                          <a:pPr marL="0" marR="0" algn="ctr">
                            <a:spcAft>
                              <a:spcPts val="600"/>
                            </a:spcAft>
                          </a:pPr>
                          <a:r>
                            <a:rPr lang="en-AU" sz="1100" cap="none" spc="0" dirty="0">
                              <a:solidFill>
                                <a:schemeClr val="tx1"/>
                              </a:solidFill>
                              <a:effectLst/>
                              <a:highlight>
                                <a:srgbClr val="FFFF00"/>
                              </a:highlight>
                            </a:rPr>
                            <a:t>122 – 312 mm</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a:p>
                      </a:txBody>
                      <a:tcPr marL="35557" marR="35557" marT="0" marB="61283" anchor="ctr">
                        <a:lnL w="12700" cmpd="sng">
                          <a:noFill/>
                          <a:prstDash val="solid"/>
                        </a:lnL>
                        <a:lnR w="12700" cmpd="sng">
                          <a:noFill/>
                          <a:prstDash val="solid"/>
                        </a:lnR>
                        <a:lnT w="12700" cmpd="sng">
                          <a:noFill/>
                          <a:prstDash val="solid"/>
                        </a:lnT>
                        <a:lnB w="12700" cmpd="sng">
                          <a:noFill/>
                          <a:prstDash val="solid"/>
                        </a:lnB>
                        <a:blipFill>
                          <a:blip r:embed="rId3"/>
                          <a:stretch>
                            <a:fillRect l="-663277" t="-1264815" r="565" b="-83333"/>
                          </a:stretch>
                        </a:blipFill>
                      </a:tcPr>
                    </a:tc>
                    <a:extLst>
                      <a:ext uri="{0D108BD9-81ED-4DB2-BD59-A6C34878D82A}">
                        <a16:rowId xmlns:a16="http://schemas.microsoft.com/office/drawing/2014/main" val="17516774"/>
                      </a:ext>
                    </a:extLst>
                  </a:tr>
                  <a:tr h="259200">
                    <a:tc>
                      <a:txBody>
                        <a:bodyPr/>
                        <a:lstStyle/>
                        <a:p>
                          <a:pPr marL="0" marR="0" algn="r">
                            <a:spcAft>
                              <a:spcPts val="600"/>
                            </a:spcAft>
                          </a:pPr>
                          <a:r>
                            <a:rPr lang="en-AU" sz="800" b="1" cap="none" spc="0" dirty="0">
                              <a:solidFill>
                                <a:schemeClr val="tx1"/>
                              </a:solidFill>
                              <a:effectLst/>
                              <a:highlight>
                                <a:srgbClr val="FFFF00"/>
                              </a:highlight>
                            </a:rPr>
                            <a:t>Hole Condition</a:t>
                          </a:r>
                          <a:endParaRPr lang="en-US" sz="800" b="1"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gridSpan="6">
                      <a:txBody>
                        <a:bodyPr/>
                        <a:lstStyle/>
                        <a:p>
                          <a:pPr marL="0" marR="0" algn="ctr">
                            <a:spcAft>
                              <a:spcPts val="600"/>
                            </a:spcAft>
                          </a:pPr>
                          <a:r>
                            <a:rPr lang="en-AU" sz="1100" cap="none" spc="0" dirty="0">
                              <a:solidFill>
                                <a:schemeClr val="tx1"/>
                              </a:solidFill>
                              <a:effectLst/>
                              <a:highlight>
                                <a:srgbClr val="FFFF00"/>
                              </a:highlight>
                            </a:rPr>
                            <a:t>Open hole, Fibreglass or PVC casing</a:t>
                          </a:r>
                          <a:endParaRPr lang="en-US" sz="1100" cap="none" spc="0" dirty="0">
                            <a:solidFill>
                              <a:schemeClr val="tx1"/>
                            </a:solidFill>
                            <a:effectLst/>
                            <a:highlight>
                              <a:srgbClr val="FFFF00"/>
                            </a:highlight>
                            <a:latin typeface="Segoe UI" panose="020B0502040204020203" pitchFamily="34" charset="0"/>
                            <a:ea typeface="Arial" panose="020B0604020202020204" pitchFamily="34" charset="0"/>
                            <a:cs typeface="Times New Roman" panose="02020603050405020304" pitchFamily="18" charset="0"/>
                          </a:endParaRPr>
                        </a:p>
                      </a:txBody>
                      <a:tcPr marL="35557" marR="35557" marT="0" marB="6128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838808"/>
                      </a:ext>
                    </a:extLst>
                  </a:tr>
                </a:tbl>
              </a:graphicData>
            </a:graphic>
          </p:graphicFrame>
        </mc:Fallback>
      </mc:AlternateContent>
      <p:sp>
        <p:nvSpPr>
          <p:cNvPr id="4" name="Rectangle: Rounded Corners 3">
            <a:extLst>
              <a:ext uri="{FF2B5EF4-FFF2-40B4-BE49-F238E27FC236}">
                <a16:creationId xmlns:a16="http://schemas.microsoft.com/office/drawing/2014/main" id="{E8F50936-A7CA-DFB3-75CE-E883FB72CD9A}"/>
              </a:ext>
            </a:extLst>
          </p:cNvPr>
          <p:cNvSpPr/>
          <p:nvPr/>
        </p:nvSpPr>
        <p:spPr>
          <a:xfrm>
            <a:off x="7772400" y="2971800"/>
            <a:ext cx="762000" cy="381000"/>
          </a:xfrm>
          <a:prstGeom prst="roundRect">
            <a:avLst/>
          </a:prstGeom>
          <a:solidFill>
            <a:schemeClr val="accent1">
              <a:alpha val="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851488"/>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14">
            <a:extLst>
              <a:ext uri="{FF2B5EF4-FFF2-40B4-BE49-F238E27FC236}">
                <a16:creationId xmlns:a16="http://schemas.microsoft.com/office/drawing/2014/main" id="{89D1F3D3-8357-7413-EF39-9DF23AC4A47C}"/>
              </a:ext>
            </a:extLst>
          </p:cNvPr>
          <p:cNvSpPr>
            <a:spLocks noGrp="1"/>
          </p:cNvSpPr>
          <p:nvPr>
            <p:ph idx="1"/>
          </p:nvPr>
        </p:nvSpPr>
        <p:spPr>
          <a:xfrm>
            <a:off x="266700" y="1417638"/>
            <a:ext cx="8610600" cy="2280067"/>
          </a:xfrm>
        </p:spPr>
        <p:txBody>
          <a:bodyPr>
            <a:normAutofit/>
          </a:bodyPr>
          <a:lstStyle/>
          <a:p>
            <a:pPr marL="0" indent="0">
              <a:lnSpc>
                <a:spcPct val="90000"/>
              </a:lnSpc>
              <a:buNone/>
            </a:pPr>
            <a:r>
              <a:rPr lang="en-US" sz="2200" b="1" dirty="0"/>
              <a:t>Measured Parameters</a:t>
            </a:r>
            <a:r>
              <a:rPr lang="en-US" sz="2200" dirty="0"/>
              <a:t>		</a:t>
            </a:r>
            <a:r>
              <a:rPr lang="en-US" sz="2200" b="1" dirty="0"/>
              <a:t>Calculated Parameters</a:t>
            </a:r>
            <a:endParaRPr lang="en-US" sz="2200" b="0" i="0" u="none" strike="noStrike" baseline="0" dirty="0"/>
          </a:p>
          <a:p>
            <a:pPr marL="0" indent="0">
              <a:lnSpc>
                <a:spcPct val="90000"/>
              </a:lnSpc>
              <a:buNone/>
            </a:pPr>
            <a:r>
              <a:rPr lang="en-US" sz="1800" b="1" i="0" u="none" strike="noStrike" baseline="0" dirty="0">
                <a:solidFill>
                  <a:srgbClr val="089433"/>
                </a:solidFill>
              </a:rPr>
              <a:t>Total porosity			Permeability (Hydraulic Conductivity)	</a:t>
            </a:r>
          </a:p>
          <a:p>
            <a:pPr marL="0" indent="0">
              <a:lnSpc>
                <a:spcPct val="90000"/>
              </a:lnSpc>
              <a:buNone/>
            </a:pPr>
            <a:r>
              <a:rPr lang="en-US" sz="1800" b="1" i="0" u="none" strike="noStrike" baseline="0" dirty="0">
                <a:solidFill>
                  <a:srgbClr val="089433"/>
                </a:solidFill>
              </a:rPr>
              <a:t>Pore size distribution (PSD)		Dry weight density (need bulk density)	</a:t>
            </a:r>
          </a:p>
          <a:p>
            <a:pPr marL="0" indent="0">
              <a:lnSpc>
                <a:spcPct val="90000"/>
              </a:lnSpc>
              <a:buNone/>
            </a:pPr>
            <a:r>
              <a:rPr lang="en-US" sz="1800" b="1" i="0" u="none" strike="noStrike" baseline="0" dirty="0">
                <a:solidFill>
                  <a:srgbClr val="089433"/>
                </a:solidFill>
              </a:rPr>
              <a:t>Free water porosity (specific yield)	Adsorbed and free gas content of coals	</a:t>
            </a:r>
          </a:p>
          <a:p>
            <a:pPr marL="0" indent="0">
              <a:lnSpc>
                <a:spcPct val="90000"/>
              </a:lnSpc>
              <a:buNone/>
            </a:pPr>
            <a:r>
              <a:rPr lang="en-US" sz="1800" b="1" i="0" u="none" strike="noStrike" baseline="0" dirty="0">
                <a:solidFill>
                  <a:srgbClr val="089433"/>
                </a:solidFill>
              </a:rPr>
              <a:t>Capillary-bound porosity		Multi-mineral modelling (with other log suites)</a:t>
            </a:r>
          </a:p>
          <a:p>
            <a:pPr marL="0" indent="0">
              <a:lnSpc>
                <a:spcPct val="90000"/>
              </a:lnSpc>
              <a:buNone/>
            </a:pPr>
            <a:r>
              <a:rPr lang="en-US" sz="1800" b="1" i="0" u="none" strike="noStrike" baseline="0" dirty="0">
                <a:solidFill>
                  <a:srgbClr val="089433"/>
                </a:solidFill>
              </a:rPr>
              <a:t>Clay-bound porosity		Specific retention (capillary + clay bound porosit</a:t>
            </a:r>
            <a:r>
              <a:rPr lang="en-US" sz="1800" b="1" dirty="0">
                <a:solidFill>
                  <a:srgbClr val="089433"/>
                </a:solidFill>
              </a:rPr>
              <a:t>y)</a:t>
            </a:r>
            <a:r>
              <a:rPr lang="en-US" sz="1800" b="0" i="0" u="none" strike="noStrike" baseline="0" dirty="0"/>
              <a:t>	</a:t>
            </a:r>
          </a:p>
        </p:txBody>
      </p:sp>
      <p:sp>
        <p:nvSpPr>
          <p:cNvPr id="6" name="Title 2">
            <a:extLst>
              <a:ext uri="{FF2B5EF4-FFF2-40B4-BE49-F238E27FC236}">
                <a16:creationId xmlns:a16="http://schemas.microsoft.com/office/drawing/2014/main" id="{151D955A-4F33-16AF-EB1D-17BF0CBCAE71}"/>
              </a:ext>
            </a:extLst>
          </p:cNvPr>
          <p:cNvSpPr>
            <a:spLocks noGrp="1"/>
          </p:cNvSpPr>
          <p:nvPr>
            <p:ph type="title"/>
          </p:nvPr>
        </p:nvSpPr>
        <p:spPr>
          <a:xfrm>
            <a:off x="457200" y="274638"/>
            <a:ext cx="8229600" cy="1143000"/>
          </a:xfrm>
        </p:spPr>
        <p:txBody>
          <a:bodyPr anchor="ctr">
            <a:normAutofit/>
          </a:bodyPr>
          <a:lstStyle/>
          <a:p>
            <a:pPr>
              <a:lnSpc>
                <a:spcPct val="90000"/>
              </a:lnSpc>
            </a:pPr>
            <a:r>
              <a:rPr lang="en-US" sz="3700" dirty="0"/>
              <a:t>Nuclear (Borehole) Magnetic Resonance</a:t>
            </a:r>
          </a:p>
        </p:txBody>
      </p:sp>
      <p:sp>
        <p:nvSpPr>
          <p:cNvPr id="5" name="Slide Number Placeholder 4">
            <a:extLst>
              <a:ext uri="{FF2B5EF4-FFF2-40B4-BE49-F238E27FC236}">
                <a16:creationId xmlns:a16="http://schemas.microsoft.com/office/drawing/2014/main" id="{337B13EB-C83A-E039-6D5F-48340B14A613}"/>
              </a:ext>
            </a:extLst>
          </p:cNvPr>
          <p:cNvSpPr>
            <a:spLocks noGrp="1"/>
          </p:cNvSpPr>
          <p:nvPr>
            <p:ph type="sldNum" sz="quarter" idx="12"/>
          </p:nvPr>
        </p:nvSpPr>
        <p:spPr>
          <a:xfrm>
            <a:off x="6705600" y="6353444"/>
            <a:ext cx="2133600" cy="365125"/>
          </a:xfrm>
        </p:spPr>
        <p:txBody>
          <a:bodyPr>
            <a:normAutofit/>
          </a:bodyPr>
          <a:lstStyle/>
          <a:p>
            <a:pPr lvl="1">
              <a:spcAft>
                <a:spcPts val="600"/>
              </a:spcAft>
            </a:pPr>
            <a:fld id="{C6FED3E9-7E45-43AF-B275-0CF4FC5CD30B}" type="slidenum">
              <a:rPr lang="en-US" smtClean="0"/>
              <a:pPr lvl="1">
                <a:spcAft>
                  <a:spcPts val="600"/>
                </a:spcAft>
              </a:pPr>
              <a:t>18</a:t>
            </a:fld>
            <a:endParaRPr lang="en-US"/>
          </a:p>
        </p:txBody>
      </p:sp>
      <p:pic>
        <p:nvPicPr>
          <p:cNvPr id="20" name="Picture 19">
            <a:extLst>
              <a:ext uri="{FF2B5EF4-FFF2-40B4-BE49-F238E27FC236}">
                <a16:creationId xmlns:a16="http://schemas.microsoft.com/office/drawing/2014/main" id="{20C03150-FED9-A8BC-E6D4-6EBBBEE89C7A}"/>
              </a:ext>
            </a:extLst>
          </p:cNvPr>
          <p:cNvPicPr>
            <a:picLocks noChangeAspect="1"/>
          </p:cNvPicPr>
          <p:nvPr/>
        </p:nvPicPr>
        <p:blipFill>
          <a:blip r:embed="rId3"/>
          <a:stretch>
            <a:fillRect/>
          </a:stretch>
        </p:blipFill>
        <p:spPr>
          <a:xfrm>
            <a:off x="2590800" y="3606215"/>
            <a:ext cx="3520573" cy="2640430"/>
          </a:xfrm>
          <a:prstGeom prst="rect">
            <a:avLst/>
          </a:prstGeom>
          <a:ln w="25400">
            <a:solidFill>
              <a:srgbClr val="089433"/>
            </a:solidFill>
          </a:ln>
        </p:spPr>
      </p:pic>
    </p:spTree>
    <p:extLst>
      <p:ext uri="{BB962C8B-B14F-4D97-AF65-F5344CB8AC3E}">
        <p14:creationId xmlns:p14="http://schemas.microsoft.com/office/powerpoint/2010/main" val="2131036094"/>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C5EFF-B3C6-90C3-5B96-231B3636D44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F4E2E7-F63E-69CB-53F9-D7702B35A87D}"/>
              </a:ext>
            </a:extLst>
          </p:cNvPr>
          <p:cNvSpPr>
            <a:spLocks noGrp="1"/>
          </p:cNvSpPr>
          <p:nvPr>
            <p:ph type="sldNum" sz="quarter" idx="12"/>
          </p:nvPr>
        </p:nvSpPr>
        <p:spPr>
          <a:xfrm>
            <a:off x="6705600" y="6353444"/>
            <a:ext cx="2133600" cy="365125"/>
          </a:xfrm>
        </p:spPr>
        <p:txBody>
          <a:bodyPr>
            <a:normAutofit/>
          </a:bodyPr>
          <a:lstStyle/>
          <a:p>
            <a:pPr lvl="1">
              <a:spcAft>
                <a:spcPts val="600"/>
              </a:spcAft>
            </a:pPr>
            <a:fld id="{C6FED3E9-7E45-43AF-B275-0CF4FC5CD30B}" type="slidenum">
              <a:rPr lang="en-US" smtClean="0"/>
              <a:pPr lvl="1">
                <a:spcAft>
                  <a:spcPts val="600"/>
                </a:spcAft>
              </a:pPr>
              <a:t>19</a:t>
            </a:fld>
            <a:endParaRPr lang="en-US"/>
          </a:p>
        </p:txBody>
      </p:sp>
      <p:sp>
        <p:nvSpPr>
          <p:cNvPr id="6" name="Title 2">
            <a:extLst>
              <a:ext uri="{FF2B5EF4-FFF2-40B4-BE49-F238E27FC236}">
                <a16:creationId xmlns:a16="http://schemas.microsoft.com/office/drawing/2014/main" id="{E76EF962-EAEF-AEAF-E8D8-7614C21D62A4}"/>
              </a:ext>
            </a:extLst>
          </p:cNvPr>
          <p:cNvSpPr>
            <a:spLocks noGrp="1"/>
          </p:cNvSpPr>
          <p:nvPr>
            <p:ph type="title"/>
          </p:nvPr>
        </p:nvSpPr>
        <p:spPr>
          <a:xfrm>
            <a:off x="457200" y="104435"/>
            <a:ext cx="8229600" cy="1143000"/>
          </a:xfrm>
        </p:spPr>
        <p:txBody>
          <a:bodyPr anchor="ctr">
            <a:normAutofit/>
          </a:bodyPr>
          <a:lstStyle/>
          <a:p>
            <a:pPr>
              <a:lnSpc>
                <a:spcPct val="90000"/>
              </a:lnSpc>
            </a:pPr>
            <a:r>
              <a:rPr lang="en-US" sz="3700" dirty="0"/>
              <a:t>Nuclear (Borehole) Magnetic Resonance</a:t>
            </a:r>
          </a:p>
        </p:txBody>
      </p:sp>
      <p:pic>
        <p:nvPicPr>
          <p:cNvPr id="8" name="Picture 7">
            <a:extLst>
              <a:ext uri="{FF2B5EF4-FFF2-40B4-BE49-F238E27FC236}">
                <a16:creationId xmlns:a16="http://schemas.microsoft.com/office/drawing/2014/main" id="{DDF17FC0-6856-9154-807F-9C65D6691B00}"/>
              </a:ext>
            </a:extLst>
          </p:cNvPr>
          <p:cNvPicPr>
            <a:picLocks noChangeAspect="1"/>
          </p:cNvPicPr>
          <p:nvPr/>
        </p:nvPicPr>
        <p:blipFill>
          <a:blip r:embed="rId3"/>
          <a:stretch>
            <a:fillRect/>
          </a:stretch>
        </p:blipFill>
        <p:spPr>
          <a:xfrm>
            <a:off x="1143000" y="1104900"/>
            <a:ext cx="6477000" cy="4648200"/>
          </a:xfrm>
          <a:prstGeom prst="rect">
            <a:avLst/>
          </a:prstGeom>
          <a:ln w="22225">
            <a:solidFill>
              <a:schemeClr val="tx1"/>
            </a:solidFill>
          </a:ln>
        </p:spPr>
      </p:pic>
      <p:sp>
        <p:nvSpPr>
          <p:cNvPr id="10" name="TextBox 9">
            <a:extLst>
              <a:ext uri="{FF2B5EF4-FFF2-40B4-BE49-F238E27FC236}">
                <a16:creationId xmlns:a16="http://schemas.microsoft.com/office/drawing/2014/main" id="{BE5ED297-4A23-0CC9-841E-0DFC602B0C4F}"/>
              </a:ext>
            </a:extLst>
          </p:cNvPr>
          <p:cNvSpPr txBox="1"/>
          <p:nvPr/>
        </p:nvSpPr>
        <p:spPr>
          <a:xfrm>
            <a:off x="3162300" y="5984112"/>
            <a:ext cx="2819400" cy="369332"/>
          </a:xfrm>
          <a:prstGeom prst="rect">
            <a:avLst/>
          </a:prstGeom>
          <a:noFill/>
        </p:spPr>
        <p:txBody>
          <a:bodyPr wrap="square" rtlCol="0">
            <a:spAutoFit/>
          </a:bodyPr>
          <a:lstStyle/>
          <a:p>
            <a:r>
              <a:rPr lang="en-US" dirty="0"/>
              <a:t>Shallow Sandstone Aquifer</a:t>
            </a:r>
          </a:p>
        </p:txBody>
      </p:sp>
    </p:spTree>
    <p:extLst>
      <p:ext uri="{BB962C8B-B14F-4D97-AF65-F5344CB8AC3E}">
        <p14:creationId xmlns:p14="http://schemas.microsoft.com/office/powerpoint/2010/main" val="51661018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Use Borehole Logging</a:t>
            </a:r>
          </a:p>
        </p:txBody>
      </p:sp>
      <p:sp>
        <p:nvSpPr>
          <p:cNvPr id="5" name="Slide Number Placeholder 4"/>
          <p:cNvSpPr>
            <a:spLocks noGrp="1"/>
          </p:cNvSpPr>
          <p:nvPr>
            <p:ph type="sldNum" sz="quarter" idx="12"/>
          </p:nvPr>
        </p:nvSpPr>
        <p:spPr/>
        <p:txBody>
          <a:bodyPr/>
          <a:lstStyle/>
          <a:p>
            <a:pPr algn="r"/>
            <a:fld id="{C6FED3E9-7E45-43AF-B275-0CF4FC5CD30B}" type="slidenum">
              <a:rPr lang="en-US" sz="800" smtClean="0"/>
              <a:pPr algn="r"/>
              <a:t>2</a:t>
            </a:fld>
            <a:endParaRPr lang="en-US" sz="800" dirty="0"/>
          </a:p>
        </p:txBody>
      </p:sp>
      <p:sp>
        <p:nvSpPr>
          <p:cNvPr id="6" name="Content Placeholder 5"/>
          <p:cNvSpPr txBox="1">
            <a:spLocks noGrp="1"/>
          </p:cNvSpPr>
          <p:nvPr>
            <p:ph idx="1"/>
          </p:nvPr>
        </p:nvSpPr>
        <p:spPr>
          <a:xfrm>
            <a:off x="457200" y="1600200"/>
            <a:ext cx="8229600" cy="3970318"/>
          </a:xfrm>
          <a:prstGeom prst="rect">
            <a:avLst/>
          </a:prstGeom>
          <a:noFill/>
        </p:spPr>
        <p:txBody>
          <a:bodyPr wrap="square" rtlCol="0">
            <a:spAutoFit/>
          </a:bodyPr>
          <a:lstStyle/>
          <a:p>
            <a:pPr>
              <a:buFont typeface="Wingdings" panose="05000000000000000000" pitchFamily="2" charset="2"/>
              <a:buChar char="Ø"/>
            </a:pPr>
            <a:r>
              <a:rPr lang="en-US" sz="2800" dirty="0"/>
              <a:t> </a:t>
            </a:r>
            <a:r>
              <a:rPr lang="en-US" sz="3600" b="1" dirty="0"/>
              <a:t>Calibrated and Objective</a:t>
            </a:r>
          </a:p>
          <a:p>
            <a:pPr>
              <a:buFont typeface="Wingdings" panose="05000000000000000000" pitchFamily="2" charset="2"/>
              <a:buChar char="Ø"/>
            </a:pPr>
            <a:r>
              <a:rPr lang="en-US" sz="3600" b="1" dirty="0"/>
              <a:t> Continuous Repeatable Profile</a:t>
            </a:r>
          </a:p>
          <a:p>
            <a:pPr>
              <a:buFont typeface="Wingdings" panose="05000000000000000000" pitchFamily="2" charset="2"/>
              <a:buChar char="Ø"/>
            </a:pPr>
            <a:r>
              <a:rPr lang="en-US" sz="3600" b="1" dirty="0"/>
              <a:t> Numerous Parameters Available</a:t>
            </a:r>
          </a:p>
          <a:p>
            <a:pPr>
              <a:buFont typeface="Wingdings" panose="05000000000000000000" pitchFamily="2" charset="2"/>
              <a:buChar char="Ø"/>
            </a:pPr>
            <a:r>
              <a:rPr lang="en-US" sz="3600" b="1" dirty="0"/>
              <a:t> Rock &amp; Fluid Properties In-situ</a:t>
            </a:r>
          </a:p>
          <a:p>
            <a:pPr>
              <a:buFont typeface="Wingdings" panose="05000000000000000000" pitchFamily="2" charset="2"/>
              <a:buChar char="Ø"/>
            </a:pPr>
            <a:r>
              <a:rPr lang="en-US" sz="3600" b="1" dirty="0"/>
              <a:t> Immediate Results for Analysis</a:t>
            </a:r>
          </a:p>
          <a:p>
            <a:pPr>
              <a:buFont typeface="Wingdings" panose="05000000000000000000" pitchFamily="2" charset="2"/>
              <a:buChar char="Ø"/>
            </a:pPr>
            <a:r>
              <a:rPr lang="en-US" sz="3600" b="1" dirty="0"/>
              <a:t> Easily Archived for Future Reference</a:t>
            </a:r>
          </a:p>
        </p:txBody>
      </p:sp>
    </p:spTree>
    <p:extLst>
      <p:ext uri="{BB962C8B-B14F-4D97-AF65-F5344CB8AC3E}">
        <p14:creationId xmlns:p14="http://schemas.microsoft.com/office/powerpoint/2010/main" val="4172473036"/>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72BA9D-5BA4-34E6-30A3-939803CD5455}"/>
              </a:ext>
            </a:extLst>
          </p:cNvPr>
          <p:cNvSpPr>
            <a:spLocks noGrp="1"/>
          </p:cNvSpPr>
          <p:nvPr>
            <p:ph type="sldNum" sz="quarter" idx="12"/>
          </p:nvPr>
        </p:nvSpPr>
        <p:spPr/>
        <p:txBody>
          <a:bodyPr/>
          <a:lstStyle/>
          <a:p>
            <a:pPr lvl="1"/>
            <a:fld id="{C6FED3E9-7E45-43AF-B275-0CF4FC5CD30B}" type="slidenum">
              <a:rPr lang="en-US" smtClean="0"/>
              <a:pPr lvl="1"/>
              <a:t>20</a:t>
            </a:fld>
            <a:endParaRPr lang="en-US" dirty="0"/>
          </a:p>
        </p:txBody>
      </p:sp>
      <p:sp>
        <p:nvSpPr>
          <p:cNvPr id="6" name="Title 2">
            <a:extLst>
              <a:ext uri="{FF2B5EF4-FFF2-40B4-BE49-F238E27FC236}">
                <a16:creationId xmlns:a16="http://schemas.microsoft.com/office/drawing/2014/main" id="{D0947D05-1642-59F0-003D-F47F5A8D0968}"/>
              </a:ext>
            </a:extLst>
          </p:cNvPr>
          <p:cNvSpPr>
            <a:spLocks noGrp="1"/>
          </p:cNvSpPr>
          <p:nvPr>
            <p:ph type="title"/>
          </p:nvPr>
        </p:nvSpPr>
        <p:spPr>
          <a:xfrm>
            <a:off x="228600" y="274638"/>
            <a:ext cx="8686800" cy="1143000"/>
          </a:xfrm>
        </p:spPr>
        <p:txBody>
          <a:bodyPr anchor="ctr">
            <a:normAutofit/>
          </a:bodyPr>
          <a:lstStyle/>
          <a:p>
            <a:r>
              <a:rPr lang="en-US" sz="3200" dirty="0"/>
              <a:t>Typical Am</a:t>
            </a:r>
            <a:r>
              <a:rPr lang="en-US" sz="3200" baseline="-25000" dirty="0"/>
              <a:t>241</a:t>
            </a:r>
            <a:r>
              <a:rPr lang="en-US" sz="3200" dirty="0"/>
              <a:t>Be Neutron-Thermal-Neutron Tool</a:t>
            </a:r>
          </a:p>
        </p:txBody>
      </p:sp>
      <p:grpSp>
        <p:nvGrpSpPr>
          <p:cNvPr id="9" name="Group 8">
            <a:extLst>
              <a:ext uri="{FF2B5EF4-FFF2-40B4-BE49-F238E27FC236}">
                <a16:creationId xmlns:a16="http://schemas.microsoft.com/office/drawing/2014/main" id="{1C275D6D-A346-D5A8-42F6-DC79F9A8DF66}"/>
              </a:ext>
            </a:extLst>
          </p:cNvPr>
          <p:cNvGrpSpPr/>
          <p:nvPr/>
        </p:nvGrpSpPr>
        <p:grpSpPr>
          <a:xfrm>
            <a:off x="228600" y="1219200"/>
            <a:ext cx="8610600" cy="4648200"/>
            <a:chOff x="1183" y="2396327"/>
            <a:chExt cx="8800452" cy="3604423"/>
          </a:xfrm>
        </p:grpSpPr>
        <p:pic>
          <p:nvPicPr>
            <p:cNvPr id="10" name="Picture 9" descr="A picture containing indoor, red, outdoor object, pink&#10;&#10;Description automatically generated">
              <a:extLst>
                <a:ext uri="{FF2B5EF4-FFF2-40B4-BE49-F238E27FC236}">
                  <a16:creationId xmlns:a16="http://schemas.microsoft.com/office/drawing/2014/main" id="{DA15D5EF-3208-4FFC-187E-8CFAB4E56D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9161" y="2396327"/>
              <a:ext cx="2242760" cy="1682069"/>
            </a:xfrm>
            <a:prstGeom prst="rect">
              <a:avLst/>
            </a:prstGeom>
          </p:spPr>
        </p:pic>
        <p:pic>
          <p:nvPicPr>
            <p:cNvPr id="11" name="Picture 10" descr="Text, letter&#10;&#10;Description automatically generated">
              <a:extLst>
                <a:ext uri="{FF2B5EF4-FFF2-40B4-BE49-F238E27FC236}">
                  <a16:creationId xmlns:a16="http://schemas.microsoft.com/office/drawing/2014/main" id="{FA39D7A1-54C9-6D0D-A87E-27F9186F62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8875" y="4234119"/>
              <a:ext cx="2242760" cy="1671461"/>
            </a:xfrm>
            <a:prstGeom prst="rect">
              <a:avLst/>
            </a:prstGeom>
          </p:spPr>
        </p:pic>
        <p:pic>
          <p:nvPicPr>
            <p:cNvPr id="12" name="Picture 11">
              <a:extLst>
                <a:ext uri="{FF2B5EF4-FFF2-40B4-BE49-F238E27FC236}">
                  <a16:creationId xmlns:a16="http://schemas.microsoft.com/office/drawing/2014/main" id="{B0797F89-FBD1-5D2F-009D-63C64A330386}"/>
                </a:ext>
              </a:extLst>
            </p:cNvPr>
            <p:cNvPicPr>
              <a:picLocks noChangeAspect="1"/>
            </p:cNvPicPr>
            <p:nvPr/>
          </p:nvPicPr>
          <p:blipFill>
            <a:blip r:embed="rId5"/>
            <a:stretch>
              <a:fillRect/>
            </a:stretch>
          </p:blipFill>
          <p:spPr>
            <a:xfrm>
              <a:off x="1183" y="2614140"/>
              <a:ext cx="3293729" cy="3386610"/>
            </a:xfrm>
            <a:prstGeom prst="rect">
              <a:avLst/>
            </a:prstGeom>
          </p:spPr>
        </p:pic>
        <p:pic>
          <p:nvPicPr>
            <p:cNvPr id="13" name="Picture 12" descr="A picture containing text, wall, indoor&#10;&#10;Description automatically generated">
              <a:extLst>
                <a:ext uri="{FF2B5EF4-FFF2-40B4-BE49-F238E27FC236}">
                  <a16:creationId xmlns:a16="http://schemas.microsoft.com/office/drawing/2014/main" id="{37BDB0DA-E866-CFB4-4048-8349CC0E9215}"/>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l="39661" t="3122" r="38589" b="9645"/>
            <a:stretch/>
          </p:blipFill>
          <p:spPr>
            <a:xfrm rot="10800000">
              <a:off x="3989420" y="2523635"/>
              <a:ext cx="525234" cy="2808862"/>
            </a:xfrm>
            <a:prstGeom prst="rect">
              <a:avLst/>
            </a:prstGeom>
          </p:spPr>
        </p:pic>
        <p:cxnSp>
          <p:nvCxnSpPr>
            <p:cNvPr id="14" name="Straight Arrow Connector 13">
              <a:extLst>
                <a:ext uri="{FF2B5EF4-FFF2-40B4-BE49-F238E27FC236}">
                  <a16:creationId xmlns:a16="http://schemas.microsoft.com/office/drawing/2014/main" id="{C05E8FD8-9C33-F93C-AFC0-33662C51E0D8}"/>
                </a:ext>
              </a:extLst>
            </p:cNvPr>
            <p:cNvCxnSpPr/>
            <p:nvPr/>
          </p:nvCxnSpPr>
          <p:spPr>
            <a:xfrm>
              <a:off x="1313234" y="3549379"/>
              <a:ext cx="2582694" cy="31007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13A4955-BF6F-596A-64AE-B4EADEC00DC8}"/>
                </a:ext>
              </a:extLst>
            </p:cNvPr>
            <p:cNvCxnSpPr/>
            <p:nvPr/>
          </p:nvCxnSpPr>
          <p:spPr>
            <a:xfrm flipV="1">
              <a:off x="1313234" y="4468644"/>
              <a:ext cx="2582694" cy="729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E2603A2-1DD3-B7E4-FD6B-8DB8B5A32E8C}"/>
                </a:ext>
              </a:extLst>
            </p:cNvPr>
            <p:cNvCxnSpPr/>
            <p:nvPr/>
          </p:nvCxnSpPr>
          <p:spPr>
            <a:xfrm>
              <a:off x="1219743" y="5475457"/>
              <a:ext cx="517133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80B32D7-6A45-2222-D858-72775EE18A0E}"/>
                </a:ext>
              </a:extLst>
            </p:cNvPr>
            <p:cNvCxnSpPr/>
            <p:nvPr/>
          </p:nvCxnSpPr>
          <p:spPr>
            <a:xfrm flipV="1">
              <a:off x="4764851" y="2863031"/>
              <a:ext cx="1724440" cy="2612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344556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7F4CCC7-3EB6-8774-3CC4-A348184CE981}"/>
              </a:ext>
            </a:extLst>
          </p:cNvPr>
          <p:cNvSpPr>
            <a:spLocks noGrp="1"/>
          </p:cNvSpPr>
          <p:nvPr>
            <p:ph type="sldNum" sz="quarter" idx="12"/>
          </p:nvPr>
        </p:nvSpPr>
        <p:spPr/>
        <p:txBody>
          <a:bodyPr/>
          <a:lstStyle/>
          <a:p>
            <a:pPr lvl="1"/>
            <a:fld id="{C6FED3E9-7E45-43AF-B275-0CF4FC5CD30B}" type="slidenum">
              <a:rPr lang="en-US" smtClean="0"/>
              <a:pPr lvl="1"/>
              <a:t>21</a:t>
            </a:fld>
            <a:endParaRPr lang="en-US" dirty="0"/>
          </a:p>
        </p:txBody>
      </p:sp>
      <p:sp>
        <p:nvSpPr>
          <p:cNvPr id="6" name="Title 2">
            <a:extLst>
              <a:ext uri="{FF2B5EF4-FFF2-40B4-BE49-F238E27FC236}">
                <a16:creationId xmlns:a16="http://schemas.microsoft.com/office/drawing/2014/main" id="{907CD552-3672-4C4E-D27B-445B37543F3C}"/>
              </a:ext>
            </a:extLst>
          </p:cNvPr>
          <p:cNvSpPr>
            <a:spLocks noGrp="1"/>
          </p:cNvSpPr>
          <p:nvPr>
            <p:ph type="title"/>
          </p:nvPr>
        </p:nvSpPr>
        <p:spPr>
          <a:xfrm>
            <a:off x="457200" y="274638"/>
            <a:ext cx="8229600" cy="1143000"/>
          </a:xfrm>
        </p:spPr>
        <p:txBody>
          <a:bodyPr anchor="ctr">
            <a:normAutofit/>
          </a:bodyPr>
          <a:lstStyle/>
          <a:p>
            <a:r>
              <a:rPr lang="en-US" sz="3200" dirty="0"/>
              <a:t>Typical Am</a:t>
            </a:r>
            <a:r>
              <a:rPr lang="en-US" sz="3200" baseline="-25000" dirty="0"/>
              <a:t>241</a:t>
            </a:r>
            <a:r>
              <a:rPr lang="en-US" sz="3200" dirty="0"/>
              <a:t>Be Neutron-Thermal-Neutron Tool</a:t>
            </a:r>
          </a:p>
        </p:txBody>
      </p:sp>
      <p:sp>
        <p:nvSpPr>
          <p:cNvPr id="7" name="TextBox 6">
            <a:extLst>
              <a:ext uri="{FF2B5EF4-FFF2-40B4-BE49-F238E27FC236}">
                <a16:creationId xmlns:a16="http://schemas.microsoft.com/office/drawing/2014/main" id="{6EC74F11-1D60-A8B5-D4E7-14731BE43583}"/>
              </a:ext>
            </a:extLst>
          </p:cNvPr>
          <p:cNvSpPr txBox="1"/>
          <p:nvPr/>
        </p:nvSpPr>
        <p:spPr>
          <a:xfrm>
            <a:off x="685125" y="1451166"/>
            <a:ext cx="7773749" cy="1200329"/>
          </a:xfrm>
          <a:prstGeom prst="rect">
            <a:avLst/>
          </a:prstGeom>
          <a:noFill/>
        </p:spPr>
        <p:txBody>
          <a:bodyPr wrap="square" rtlCol="0">
            <a:spAutoFit/>
          </a:bodyPr>
          <a:lstStyle/>
          <a:p>
            <a:r>
              <a:rPr lang="en-US" dirty="0"/>
              <a:t>Historical neutron tools: fast neutrons enter borehole formation from Am</a:t>
            </a:r>
            <a:r>
              <a:rPr lang="en-US" baseline="-25000" dirty="0"/>
              <a:t>241</a:t>
            </a:r>
            <a:r>
              <a:rPr lang="en-US" dirty="0"/>
              <a:t> Be or Cf</a:t>
            </a:r>
            <a:r>
              <a:rPr lang="en-US" baseline="-25000" dirty="0"/>
              <a:t>252</a:t>
            </a:r>
            <a:r>
              <a:rPr lang="en-US" dirty="0"/>
              <a:t> source and then thermalize (slow down) when they collied with pore water (hydrogen content capture x-section).  Lower CPS at detector is proportional to higher porosity.</a:t>
            </a:r>
          </a:p>
        </p:txBody>
      </p:sp>
      <p:pic>
        <p:nvPicPr>
          <p:cNvPr id="8" name="Picture 7">
            <a:extLst>
              <a:ext uri="{FF2B5EF4-FFF2-40B4-BE49-F238E27FC236}">
                <a16:creationId xmlns:a16="http://schemas.microsoft.com/office/drawing/2014/main" id="{C0CC1EBF-5B35-C472-2893-E2F84BDE701E}"/>
              </a:ext>
            </a:extLst>
          </p:cNvPr>
          <p:cNvPicPr>
            <a:picLocks noChangeAspect="1"/>
          </p:cNvPicPr>
          <p:nvPr/>
        </p:nvPicPr>
        <p:blipFill>
          <a:blip r:embed="rId3"/>
          <a:stretch>
            <a:fillRect/>
          </a:stretch>
        </p:blipFill>
        <p:spPr>
          <a:xfrm>
            <a:off x="1828800" y="2819400"/>
            <a:ext cx="5715000" cy="3028586"/>
          </a:xfrm>
          <a:prstGeom prst="rect">
            <a:avLst/>
          </a:prstGeom>
          <a:ln w="25400">
            <a:solidFill>
              <a:srgbClr val="089433"/>
            </a:solidFill>
          </a:ln>
        </p:spPr>
      </p:pic>
    </p:spTree>
    <p:extLst>
      <p:ext uri="{BB962C8B-B14F-4D97-AF65-F5344CB8AC3E}">
        <p14:creationId xmlns:p14="http://schemas.microsoft.com/office/powerpoint/2010/main" val="406165176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57C9-B678-93AD-5D81-327E1C4F840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2FD81E-93ED-7B43-962A-22DBCD37355B}"/>
              </a:ext>
            </a:extLst>
          </p:cNvPr>
          <p:cNvSpPr>
            <a:spLocks noGrp="1"/>
          </p:cNvSpPr>
          <p:nvPr>
            <p:ph type="sldNum" sz="quarter" idx="12"/>
          </p:nvPr>
        </p:nvSpPr>
        <p:spPr/>
        <p:txBody>
          <a:bodyPr/>
          <a:lstStyle/>
          <a:p>
            <a:pPr lvl="1"/>
            <a:fld id="{C6FED3E9-7E45-43AF-B275-0CF4FC5CD30B}" type="slidenum">
              <a:rPr lang="en-US" smtClean="0"/>
              <a:pPr lvl="1"/>
              <a:t>22</a:t>
            </a:fld>
            <a:endParaRPr lang="en-US" dirty="0"/>
          </a:p>
        </p:txBody>
      </p:sp>
      <p:sp>
        <p:nvSpPr>
          <p:cNvPr id="6" name="Title 1">
            <a:extLst>
              <a:ext uri="{FF2B5EF4-FFF2-40B4-BE49-F238E27FC236}">
                <a16:creationId xmlns:a16="http://schemas.microsoft.com/office/drawing/2014/main" id="{15BEFDF5-9D70-590F-6FAC-B5FACBD61F72}"/>
              </a:ext>
            </a:extLst>
          </p:cNvPr>
          <p:cNvSpPr>
            <a:spLocks noGrp="1"/>
          </p:cNvSpPr>
          <p:nvPr>
            <p:ph type="title"/>
          </p:nvPr>
        </p:nvSpPr>
        <p:spPr>
          <a:xfrm>
            <a:off x="457200" y="274638"/>
            <a:ext cx="8229600" cy="1143000"/>
          </a:xfrm>
        </p:spPr>
        <p:txBody>
          <a:bodyPr>
            <a:normAutofit/>
          </a:bodyPr>
          <a:lstStyle/>
          <a:p>
            <a:r>
              <a:rPr lang="en-US" sz="3600" dirty="0"/>
              <a:t>Calibrating Neutron tools </a:t>
            </a:r>
          </a:p>
        </p:txBody>
      </p:sp>
      <p:pic>
        <p:nvPicPr>
          <p:cNvPr id="3" name="Picture 2">
            <a:extLst>
              <a:ext uri="{FF2B5EF4-FFF2-40B4-BE49-F238E27FC236}">
                <a16:creationId xmlns:a16="http://schemas.microsoft.com/office/drawing/2014/main" id="{F1692C15-17C4-3B92-15E0-BBCC6DDE96F2}"/>
              </a:ext>
            </a:extLst>
          </p:cNvPr>
          <p:cNvPicPr>
            <a:picLocks noChangeAspect="1"/>
          </p:cNvPicPr>
          <p:nvPr/>
        </p:nvPicPr>
        <p:blipFill>
          <a:blip r:embed="rId3"/>
          <a:stretch>
            <a:fillRect/>
          </a:stretch>
        </p:blipFill>
        <p:spPr>
          <a:xfrm>
            <a:off x="152399" y="1142999"/>
            <a:ext cx="4374677" cy="5575569"/>
          </a:xfrm>
          <a:prstGeom prst="rect">
            <a:avLst/>
          </a:prstGeom>
        </p:spPr>
      </p:pic>
      <p:pic>
        <p:nvPicPr>
          <p:cNvPr id="9" name="Picture 8">
            <a:extLst>
              <a:ext uri="{FF2B5EF4-FFF2-40B4-BE49-F238E27FC236}">
                <a16:creationId xmlns:a16="http://schemas.microsoft.com/office/drawing/2014/main" id="{4F240F24-C686-5DA6-F05C-8EA6509E46F0}"/>
              </a:ext>
            </a:extLst>
          </p:cNvPr>
          <p:cNvPicPr>
            <a:picLocks noChangeAspect="1"/>
          </p:cNvPicPr>
          <p:nvPr/>
        </p:nvPicPr>
        <p:blipFill>
          <a:blip r:embed="rId4"/>
          <a:stretch>
            <a:fillRect/>
          </a:stretch>
        </p:blipFill>
        <p:spPr>
          <a:xfrm>
            <a:off x="3977641" y="2647015"/>
            <a:ext cx="5013960" cy="2842175"/>
          </a:xfrm>
          <a:prstGeom prst="rect">
            <a:avLst/>
          </a:prstGeom>
        </p:spPr>
      </p:pic>
      <p:sp>
        <p:nvSpPr>
          <p:cNvPr id="2" name="TextBox 1">
            <a:extLst>
              <a:ext uri="{FF2B5EF4-FFF2-40B4-BE49-F238E27FC236}">
                <a16:creationId xmlns:a16="http://schemas.microsoft.com/office/drawing/2014/main" id="{A493F54A-5B22-F624-881C-F8CA62C09BD7}"/>
              </a:ext>
            </a:extLst>
          </p:cNvPr>
          <p:cNvSpPr txBox="1"/>
          <p:nvPr/>
        </p:nvSpPr>
        <p:spPr>
          <a:xfrm>
            <a:off x="4572000" y="5489190"/>
            <a:ext cx="4160918" cy="646331"/>
          </a:xfrm>
          <a:prstGeom prst="rect">
            <a:avLst/>
          </a:prstGeom>
          <a:noFill/>
        </p:spPr>
        <p:txBody>
          <a:bodyPr wrap="square" rtlCol="0">
            <a:spAutoFit/>
          </a:bodyPr>
          <a:lstStyle/>
          <a:p>
            <a:r>
              <a:rPr lang="en-US" dirty="0"/>
              <a:t>National Geophysical Research Institute, Hyderabad, India, 2016</a:t>
            </a:r>
          </a:p>
        </p:txBody>
      </p:sp>
    </p:spTree>
    <p:extLst>
      <p:ext uri="{BB962C8B-B14F-4D97-AF65-F5344CB8AC3E}">
        <p14:creationId xmlns:p14="http://schemas.microsoft.com/office/powerpoint/2010/main" val="1849556493"/>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234CC5-64A0-E0E6-7F6E-73C651BF359E}"/>
              </a:ext>
            </a:extLst>
          </p:cNvPr>
          <p:cNvPicPr>
            <a:picLocks noChangeAspect="1"/>
          </p:cNvPicPr>
          <p:nvPr/>
        </p:nvPicPr>
        <p:blipFill>
          <a:blip r:embed="rId3"/>
          <a:stretch>
            <a:fillRect/>
          </a:stretch>
        </p:blipFill>
        <p:spPr>
          <a:xfrm>
            <a:off x="990600" y="1219200"/>
            <a:ext cx="7370380" cy="4274820"/>
          </a:xfrm>
          <a:prstGeom prst="rect">
            <a:avLst/>
          </a:prstGeom>
          <a:noFill/>
          <a:ln w="25400">
            <a:solidFill>
              <a:srgbClr val="089433"/>
            </a:solidFill>
          </a:ln>
          <a:effectLst>
            <a:softEdge rad="112500"/>
          </a:effectLst>
        </p:spPr>
      </p:pic>
      <p:sp>
        <p:nvSpPr>
          <p:cNvPr id="3" name="Title 2">
            <a:extLst>
              <a:ext uri="{FF2B5EF4-FFF2-40B4-BE49-F238E27FC236}">
                <a16:creationId xmlns:a16="http://schemas.microsoft.com/office/drawing/2014/main" id="{F1FAA095-604B-9773-7F69-8B40EB5F290F}"/>
              </a:ext>
            </a:extLst>
          </p:cNvPr>
          <p:cNvSpPr>
            <a:spLocks noGrp="1"/>
          </p:cNvSpPr>
          <p:nvPr>
            <p:ph type="title"/>
          </p:nvPr>
        </p:nvSpPr>
        <p:spPr>
          <a:xfrm>
            <a:off x="457200" y="76200"/>
            <a:ext cx="8229600" cy="1143000"/>
          </a:xfrm>
        </p:spPr>
        <p:txBody>
          <a:bodyPr anchor="ctr">
            <a:normAutofit/>
          </a:bodyPr>
          <a:lstStyle/>
          <a:p>
            <a:pPr>
              <a:lnSpc>
                <a:spcPct val="90000"/>
              </a:lnSpc>
            </a:pPr>
            <a:r>
              <a:rPr lang="en-US" sz="3400" dirty="0"/>
              <a:t>Neutron tool radius of investigation compared to other downhole logging tools.</a:t>
            </a:r>
          </a:p>
        </p:txBody>
      </p:sp>
      <p:sp>
        <p:nvSpPr>
          <p:cNvPr id="5" name="Slide Number Placeholder 4">
            <a:extLst>
              <a:ext uri="{FF2B5EF4-FFF2-40B4-BE49-F238E27FC236}">
                <a16:creationId xmlns:a16="http://schemas.microsoft.com/office/drawing/2014/main" id="{B867B24E-FC7E-E2E1-1FD3-D03E213EFFB2}"/>
              </a:ext>
            </a:extLst>
          </p:cNvPr>
          <p:cNvSpPr>
            <a:spLocks noGrp="1"/>
          </p:cNvSpPr>
          <p:nvPr>
            <p:ph type="sldNum" sz="quarter" idx="12"/>
          </p:nvPr>
        </p:nvSpPr>
        <p:spPr>
          <a:xfrm>
            <a:off x="6705600" y="6353444"/>
            <a:ext cx="2133600" cy="365125"/>
          </a:xfrm>
        </p:spPr>
        <p:txBody>
          <a:bodyPr>
            <a:normAutofit/>
          </a:bodyPr>
          <a:lstStyle/>
          <a:p>
            <a:pPr lvl="1">
              <a:spcAft>
                <a:spcPts val="600"/>
              </a:spcAft>
            </a:pPr>
            <a:fld id="{C6FED3E9-7E45-43AF-B275-0CF4FC5CD30B}" type="slidenum">
              <a:rPr lang="en-US" smtClean="0"/>
              <a:pPr lvl="1">
                <a:spcAft>
                  <a:spcPts val="600"/>
                </a:spcAft>
              </a:pPr>
              <a:t>23</a:t>
            </a:fld>
            <a:endParaRPr lang="en-US"/>
          </a:p>
        </p:txBody>
      </p:sp>
      <p:sp>
        <p:nvSpPr>
          <p:cNvPr id="7" name="TextBox 6">
            <a:extLst>
              <a:ext uri="{FF2B5EF4-FFF2-40B4-BE49-F238E27FC236}">
                <a16:creationId xmlns:a16="http://schemas.microsoft.com/office/drawing/2014/main" id="{3780D1C2-16B4-AF66-511E-FFC35A7D8218}"/>
              </a:ext>
            </a:extLst>
          </p:cNvPr>
          <p:cNvSpPr txBox="1"/>
          <p:nvPr/>
        </p:nvSpPr>
        <p:spPr>
          <a:xfrm>
            <a:off x="2046890" y="5494020"/>
            <a:ext cx="5257800" cy="369332"/>
          </a:xfrm>
          <a:prstGeom prst="rect">
            <a:avLst/>
          </a:prstGeom>
          <a:noFill/>
        </p:spPr>
        <p:txBody>
          <a:bodyPr wrap="square" rtlCol="0">
            <a:spAutoFit/>
          </a:bodyPr>
          <a:lstStyle/>
          <a:p>
            <a:r>
              <a:rPr lang="en-US" dirty="0"/>
              <a:t>BMR DOI is variable depending on tool geometry</a:t>
            </a:r>
          </a:p>
        </p:txBody>
      </p:sp>
    </p:spTree>
    <p:extLst>
      <p:ext uri="{BB962C8B-B14F-4D97-AF65-F5344CB8AC3E}">
        <p14:creationId xmlns:p14="http://schemas.microsoft.com/office/powerpoint/2010/main" val="1855443256"/>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F2FE8-AF9A-D4FF-E844-162A9532F2C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33CAC50-290B-CC77-1F66-3C46EE450443}"/>
              </a:ext>
            </a:extLst>
          </p:cNvPr>
          <p:cNvSpPr>
            <a:spLocks noGrp="1"/>
          </p:cNvSpPr>
          <p:nvPr>
            <p:ph type="title"/>
          </p:nvPr>
        </p:nvSpPr>
        <p:spPr>
          <a:xfrm>
            <a:off x="457200" y="274638"/>
            <a:ext cx="8229600" cy="1143000"/>
          </a:xfrm>
        </p:spPr>
        <p:txBody>
          <a:bodyPr anchor="ctr">
            <a:normAutofit/>
          </a:bodyPr>
          <a:lstStyle/>
          <a:p>
            <a:r>
              <a:rPr lang="en-US" dirty="0"/>
              <a:t>New D-D Neutron Generator</a:t>
            </a:r>
          </a:p>
        </p:txBody>
      </p:sp>
      <p:sp>
        <p:nvSpPr>
          <p:cNvPr id="5" name="Slide Number Placeholder 4">
            <a:extLst>
              <a:ext uri="{FF2B5EF4-FFF2-40B4-BE49-F238E27FC236}">
                <a16:creationId xmlns:a16="http://schemas.microsoft.com/office/drawing/2014/main" id="{C7E68F39-4955-3040-DD88-61C73938D3ED}"/>
              </a:ext>
            </a:extLst>
          </p:cNvPr>
          <p:cNvSpPr>
            <a:spLocks noGrp="1"/>
          </p:cNvSpPr>
          <p:nvPr>
            <p:ph type="sldNum" sz="quarter" idx="12"/>
          </p:nvPr>
        </p:nvSpPr>
        <p:spPr>
          <a:xfrm>
            <a:off x="6705600" y="6353444"/>
            <a:ext cx="2133600" cy="365125"/>
          </a:xfrm>
        </p:spPr>
        <p:txBody>
          <a:bodyPr>
            <a:normAutofit/>
          </a:bodyPr>
          <a:lstStyle/>
          <a:p>
            <a:pPr lvl="1">
              <a:spcAft>
                <a:spcPts val="600"/>
              </a:spcAft>
            </a:pPr>
            <a:fld id="{C6FED3E9-7E45-43AF-B275-0CF4FC5CD30B}" type="slidenum">
              <a:rPr lang="en-US" smtClean="0"/>
              <a:pPr lvl="1">
                <a:spcAft>
                  <a:spcPts val="600"/>
                </a:spcAft>
              </a:pPr>
              <a:t>24</a:t>
            </a:fld>
            <a:endParaRPr lang="en-US"/>
          </a:p>
        </p:txBody>
      </p:sp>
      <p:pic>
        <p:nvPicPr>
          <p:cNvPr id="8" name="Picture 7">
            <a:extLst>
              <a:ext uri="{FF2B5EF4-FFF2-40B4-BE49-F238E27FC236}">
                <a16:creationId xmlns:a16="http://schemas.microsoft.com/office/drawing/2014/main" id="{34B2005C-F48C-A5D6-F5D5-6B5573F8D870}"/>
              </a:ext>
            </a:extLst>
          </p:cNvPr>
          <p:cNvPicPr>
            <a:picLocks noChangeAspect="1"/>
          </p:cNvPicPr>
          <p:nvPr/>
        </p:nvPicPr>
        <p:blipFill>
          <a:blip r:embed="rId3"/>
          <a:srcRect r="-2602"/>
          <a:stretch/>
        </p:blipFill>
        <p:spPr>
          <a:xfrm>
            <a:off x="68229" y="1295400"/>
            <a:ext cx="5029200" cy="3533192"/>
          </a:xfrm>
          <a:prstGeom prst="rect">
            <a:avLst/>
          </a:prstGeom>
        </p:spPr>
      </p:pic>
      <p:pic>
        <p:nvPicPr>
          <p:cNvPr id="12" name="Picture 11">
            <a:extLst>
              <a:ext uri="{FF2B5EF4-FFF2-40B4-BE49-F238E27FC236}">
                <a16:creationId xmlns:a16="http://schemas.microsoft.com/office/drawing/2014/main" id="{B090D74D-F60C-D906-EB37-94B08C7028CC}"/>
              </a:ext>
            </a:extLst>
          </p:cNvPr>
          <p:cNvPicPr>
            <a:picLocks noChangeAspect="1"/>
          </p:cNvPicPr>
          <p:nvPr/>
        </p:nvPicPr>
        <p:blipFill>
          <a:blip r:embed="rId4"/>
          <a:stretch>
            <a:fillRect/>
          </a:stretch>
        </p:blipFill>
        <p:spPr>
          <a:xfrm>
            <a:off x="2286000" y="5030133"/>
            <a:ext cx="4046571" cy="1638442"/>
          </a:xfrm>
          <a:prstGeom prst="rect">
            <a:avLst/>
          </a:prstGeom>
        </p:spPr>
      </p:pic>
      <p:sp>
        <p:nvSpPr>
          <p:cNvPr id="14" name="TextBox 13">
            <a:extLst>
              <a:ext uri="{FF2B5EF4-FFF2-40B4-BE49-F238E27FC236}">
                <a16:creationId xmlns:a16="http://schemas.microsoft.com/office/drawing/2014/main" id="{5049E12E-3FF6-20A8-63E5-EA3ECB0A3F88}"/>
              </a:ext>
            </a:extLst>
          </p:cNvPr>
          <p:cNvSpPr txBox="1"/>
          <p:nvPr/>
        </p:nvSpPr>
        <p:spPr>
          <a:xfrm>
            <a:off x="5097429" y="1827867"/>
            <a:ext cx="3886200" cy="2308324"/>
          </a:xfrm>
          <a:prstGeom prst="rect">
            <a:avLst/>
          </a:prstGeom>
          <a:noFill/>
        </p:spPr>
        <p:txBody>
          <a:bodyPr wrap="square">
            <a:spAutoFit/>
          </a:bodyPr>
          <a:lstStyle/>
          <a:p>
            <a:r>
              <a:rPr lang="en-US" sz="2400" b="0" i="0" u="none" strike="noStrike" baseline="0" dirty="0">
                <a:solidFill>
                  <a:srgbClr val="385622"/>
                </a:solidFill>
                <a:latin typeface="Roboto" panose="02000000000000000000" pitchFamily="2" charset="0"/>
              </a:rPr>
              <a:t>New slimline tool utilizes D-D neutron generation to provide a safer alternative to radioactive </a:t>
            </a:r>
            <a:r>
              <a:rPr lang="en-US" sz="2400" b="0" i="0" u="none" strike="noStrike" baseline="0" dirty="0" err="1">
                <a:solidFill>
                  <a:srgbClr val="385622"/>
                </a:solidFill>
                <a:latin typeface="Roboto" panose="02000000000000000000" pitchFamily="2" charset="0"/>
              </a:rPr>
              <a:t>AmBe</a:t>
            </a:r>
            <a:r>
              <a:rPr lang="en-US" sz="2400" b="0" i="0" u="none" strike="noStrike" baseline="0" dirty="0">
                <a:solidFill>
                  <a:srgbClr val="385622"/>
                </a:solidFill>
                <a:latin typeface="Roboto" panose="02000000000000000000" pitchFamily="2" charset="0"/>
              </a:rPr>
              <a:t> sources for well logging applications. </a:t>
            </a:r>
            <a:endParaRPr lang="en-US" sz="2400" dirty="0"/>
          </a:p>
        </p:txBody>
      </p:sp>
    </p:spTree>
    <p:extLst>
      <p:ext uri="{BB962C8B-B14F-4D97-AF65-F5344CB8AC3E}">
        <p14:creationId xmlns:p14="http://schemas.microsoft.com/office/powerpoint/2010/main" val="1348820675"/>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6A326E-6628-FB34-6EFA-A0756848604C}"/>
              </a:ext>
            </a:extLst>
          </p:cNvPr>
          <p:cNvSpPr>
            <a:spLocks noGrp="1"/>
          </p:cNvSpPr>
          <p:nvPr>
            <p:ph type="sldNum" sz="quarter" idx="12"/>
          </p:nvPr>
        </p:nvSpPr>
        <p:spPr/>
        <p:txBody>
          <a:bodyPr/>
          <a:lstStyle/>
          <a:p>
            <a:pPr lvl="1"/>
            <a:fld id="{C6FED3E9-7E45-43AF-B275-0CF4FC5CD30B}" type="slidenum">
              <a:rPr lang="en-US" smtClean="0"/>
              <a:pPr lvl="1"/>
              <a:t>25</a:t>
            </a:fld>
            <a:endParaRPr lang="en-US" dirty="0"/>
          </a:p>
        </p:txBody>
      </p:sp>
      <p:sp>
        <p:nvSpPr>
          <p:cNvPr id="6" name="Title 1">
            <a:extLst>
              <a:ext uri="{FF2B5EF4-FFF2-40B4-BE49-F238E27FC236}">
                <a16:creationId xmlns:a16="http://schemas.microsoft.com/office/drawing/2014/main" id="{34E43C3C-EC9A-BD1E-F02D-4AAEF6B20243}"/>
              </a:ext>
            </a:extLst>
          </p:cNvPr>
          <p:cNvSpPr>
            <a:spLocks noGrp="1"/>
          </p:cNvSpPr>
          <p:nvPr>
            <p:ph type="title"/>
          </p:nvPr>
        </p:nvSpPr>
        <p:spPr>
          <a:xfrm>
            <a:off x="457200" y="274638"/>
            <a:ext cx="8229600" cy="1143000"/>
          </a:xfrm>
        </p:spPr>
        <p:txBody>
          <a:bodyPr>
            <a:normAutofit/>
          </a:bodyPr>
          <a:lstStyle/>
          <a:p>
            <a:r>
              <a:rPr lang="en-US" sz="3600" dirty="0"/>
              <a:t>New Borehole Neutron Generator</a:t>
            </a:r>
          </a:p>
        </p:txBody>
      </p:sp>
      <p:sp>
        <p:nvSpPr>
          <p:cNvPr id="7" name="TextBox 6">
            <a:extLst>
              <a:ext uri="{FF2B5EF4-FFF2-40B4-BE49-F238E27FC236}">
                <a16:creationId xmlns:a16="http://schemas.microsoft.com/office/drawing/2014/main" id="{63F2ECB4-2B08-48E6-6702-62AA30E86230}"/>
              </a:ext>
            </a:extLst>
          </p:cNvPr>
          <p:cNvSpPr txBox="1"/>
          <p:nvPr/>
        </p:nvSpPr>
        <p:spPr>
          <a:xfrm>
            <a:off x="703634" y="1219200"/>
            <a:ext cx="7736732" cy="923330"/>
          </a:xfrm>
          <a:prstGeom prst="rect">
            <a:avLst/>
          </a:prstGeom>
          <a:noFill/>
        </p:spPr>
        <p:txBody>
          <a:bodyPr wrap="square" rtlCol="0">
            <a:spAutoFit/>
          </a:bodyPr>
          <a:lstStyle/>
          <a:p>
            <a:r>
              <a:rPr lang="en-US" i="1" dirty="0"/>
              <a:t>2.45 MeV D-D fusion reaction neutron generation for direct replacement of Am-Be radiochemical sources used for neutron porosity logging in oil/gas, environmental, mining and water well characterization.</a:t>
            </a:r>
          </a:p>
        </p:txBody>
      </p:sp>
      <p:pic>
        <p:nvPicPr>
          <p:cNvPr id="8" name="Picture 7">
            <a:extLst>
              <a:ext uri="{FF2B5EF4-FFF2-40B4-BE49-F238E27FC236}">
                <a16:creationId xmlns:a16="http://schemas.microsoft.com/office/drawing/2014/main" id="{DD9DC0E8-94E9-3895-00CB-8746D228D289}"/>
              </a:ext>
            </a:extLst>
          </p:cNvPr>
          <p:cNvPicPr>
            <a:picLocks noChangeAspect="1"/>
          </p:cNvPicPr>
          <p:nvPr/>
        </p:nvPicPr>
        <p:blipFill>
          <a:blip r:embed="rId3"/>
          <a:stretch>
            <a:fillRect/>
          </a:stretch>
        </p:blipFill>
        <p:spPr>
          <a:xfrm>
            <a:off x="703634" y="2244745"/>
            <a:ext cx="7756929" cy="2959961"/>
          </a:xfrm>
          <a:prstGeom prst="rect">
            <a:avLst/>
          </a:prstGeom>
        </p:spPr>
      </p:pic>
      <p:sp>
        <p:nvSpPr>
          <p:cNvPr id="10" name="TextBox 9">
            <a:extLst>
              <a:ext uri="{FF2B5EF4-FFF2-40B4-BE49-F238E27FC236}">
                <a16:creationId xmlns:a16="http://schemas.microsoft.com/office/drawing/2014/main" id="{4042C46B-DEDB-CFA7-05E8-E2172D1D1ABF}"/>
              </a:ext>
            </a:extLst>
          </p:cNvPr>
          <p:cNvSpPr txBox="1"/>
          <p:nvPr/>
        </p:nvSpPr>
        <p:spPr>
          <a:xfrm>
            <a:off x="703634" y="5294729"/>
            <a:ext cx="7860084" cy="646331"/>
          </a:xfrm>
          <a:prstGeom prst="rect">
            <a:avLst/>
          </a:prstGeom>
          <a:noFill/>
        </p:spPr>
        <p:txBody>
          <a:bodyPr wrap="square" rtlCol="0">
            <a:spAutoFit/>
          </a:bodyPr>
          <a:lstStyle/>
          <a:p>
            <a:r>
              <a:rPr lang="en-US" dirty="0"/>
              <a:t>Operates on common geophysical wirelines.  Stacks with other downhole tools. Reports neutron two channel neutron CPS.  50mm diameter.</a:t>
            </a:r>
          </a:p>
        </p:txBody>
      </p:sp>
    </p:spTree>
    <p:extLst>
      <p:ext uri="{BB962C8B-B14F-4D97-AF65-F5344CB8AC3E}">
        <p14:creationId xmlns:p14="http://schemas.microsoft.com/office/powerpoint/2010/main" val="3968926272"/>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B1542-8B80-FFFD-52D6-C14280C10A9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4092D86-EDA0-E2CF-64AD-B5CF3455B716}"/>
              </a:ext>
            </a:extLst>
          </p:cNvPr>
          <p:cNvSpPr>
            <a:spLocks noGrp="1"/>
          </p:cNvSpPr>
          <p:nvPr>
            <p:ph type="title"/>
          </p:nvPr>
        </p:nvSpPr>
        <p:spPr>
          <a:xfrm>
            <a:off x="457200" y="274638"/>
            <a:ext cx="8229600" cy="1143000"/>
          </a:xfrm>
        </p:spPr>
        <p:txBody>
          <a:bodyPr anchor="ctr">
            <a:normAutofit/>
          </a:bodyPr>
          <a:lstStyle/>
          <a:p>
            <a:r>
              <a:rPr lang="en-US" dirty="0"/>
              <a:t>MCNP Simulated </a:t>
            </a:r>
            <a:r>
              <a:rPr lang="en-US" dirty="0" err="1"/>
              <a:t>nGen</a:t>
            </a:r>
            <a:r>
              <a:rPr lang="en-US" dirty="0"/>
              <a:t> Response</a:t>
            </a:r>
          </a:p>
        </p:txBody>
      </p:sp>
      <p:sp>
        <p:nvSpPr>
          <p:cNvPr id="5" name="Slide Number Placeholder 4">
            <a:extLst>
              <a:ext uri="{FF2B5EF4-FFF2-40B4-BE49-F238E27FC236}">
                <a16:creationId xmlns:a16="http://schemas.microsoft.com/office/drawing/2014/main" id="{0D9F8570-7F87-DD45-EBAE-4B23D20C5076}"/>
              </a:ext>
            </a:extLst>
          </p:cNvPr>
          <p:cNvSpPr>
            <a:spLocks noGrp="1"/>
          </p:cNvSpPr>
          <p:nvPr>
            <p:ph type="sldNum" sz="quarter" idx="12"/>
          </p:nvPr>
        </p:nvSpPr>
        <p:spPr>
          <a:xfrm>
            <a:off x="6705600" y="6353444"/>
            <a:ext cx="2133600" cy="365125"/>
          </a:xfrm>
        </p:spPr>
        <p:txBody>
          <a:bodyPr>
            <a:normAutofit/>
          </a:bodyPr>
          <a:lstStyle/>
          <a:p>
            <a:pPr lvl="1">
              <a:spcAft>
                <a:spcPts val="600"/>
              </a:spcAft>
            </a:pPr>
            <a:fld id="{C6FED3E9-7E45-43AF-B275-0CF4FC5CD30B}" type="slidenum">
              <a:rPr lang="en-US" smtClean="0"/>
              <a:pPr lvl="1">
                <a:spcAft>
                  <a:spcPts val="600"/>
                </a:spcAft>
              </a:pPr>
              <a:t>26</a:t>
            </a:fld>
            <a:endParaRPr lang="en-US"/>
          </a:p>
        </p:txBody>
      </p:sp>
      <p:sp>
        <p:nvSpPr>
          <p:cNvPr id="14" name="TextBox 13">
            <a:extLst>
              <a:ext uri="{FF2B5EF4-FFF2-40B4-BE49-F238E27FC236}">
                <a16:creationId xmlns:a16="http://schemas.microsoft.com/office/drawing/2014/main" id="{B024972E-0724-8E5A-0045-09987A5DE131}"/>
              </a:ext>
            </a:extLst>
          </p:cNvPr>
          <p:cNvSpPr txBox="1"/>
          <p:nvPr/>
        </p:nvSpPr>
        <p:spPr>
          <a:xfrm>
            <a:off x="1866900" y="5436637"/>
            <a:ext cx="5410200" cy="1200329"/>
          </a:xfrm>
          <a:prstGeom prst="rect">
            <a:avLst/>
          </a:prstGeom>
          <a:noFill/>
        </p:spPr>
        <p:txBody>
          <a:bodyPr wrap="square">
            <a:spAutoFit/>
          </a:bodyPr>
          <a:lstStyle/>
          <a:p>
            <a:pPr marR="14990" algn="l"/>
            <a:r>
              <a:rPr lang="en-US" sz="1800" i="0" u="none" strike="noStrike" baseline="0" dirty="0">
                <a:latin typeface="Calibri" panose="020F0502020204030204" pitchFamily="34" charset="0"/>
              </a:rPr>
              <a:t>Lithology can be mapped with neutron porosity and gamma density. Empirical correction factors, similar to those generated with Am-Be tools, can also be generated.</a:t>
            </a:r>
            <a:endParaRPr lang="en-US" sz="2400" dirty="0"/>
          </a:p>
        </p:txBody>
      </p:sp>
      <p:pic>
        <p:nvPicPr>
          <p:cNvPr id="3" name="Picture 2">
            <a:extLst>
              <a:ext uri="{FF2B5EF4-FFF2-40B4-BE49-F238E27FC236}">
                <a16:creationId xmlns:a16="http://schemas.microsoft.com/office/drawing/2014/main" id="{13DD3955-6324-C9D7-C73D-772553C2E66C}"/>
              </a:ext>
            </a:extLst>
          </p:cNvPr>
          <p:cNvPicPr>
            <a:picLocks noChangeAspect="1"/>
          </p:cNvPicPr>
          <p:nvPr/>
        </p:nvPicPr>
        <p:blipFill>
          <a:blip r:embed="rId3"/>
          <a:stretch>
            <a:fillRect/>
          </a:stretch>
        </p:blipFill>
        <p:spPr>
          <a:xfrm>
            <a:off x="609600" y="1219200"/>
            <a:ext cx="7688229" cy="4217437"/>
          </a:xfrm>
          <a:prstGeom prst="rect">
            <a:avLst/>
          </a:prstGeom>
        </p:spPr>
      </p:pic>
    </p:spTree>
    <p:extLst>
      <p:ext uri="{BB962C8B-B14F-4D97-AF65-F5344CB8AC3E}">
        <p14:creationId xmlns:p14="http://schemas.microsoft.com/office/powerpoint/2010/main" val="1044114236"/>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C438D-7E7C-A3B3-FD3C-E4FAB15AB9A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380007E-3647-6C9A-40FD-CEC21D9BDA73}"/>
              </a:ext>
            </a:extLst>
          </p:cNvPr>
          <p:cNvSpPr>
            <a:spLocks noGrp="1"/>
          </p:cNvSpPr>
          <p:nvPr>
            <p:ph type="title"/>
          </p:nvPr>
        </p:nvSpPr>
        <p:spPr>
          <a:xfrm>
            <a:off x="457200" y="0"/>
            <a:ext cx="8229600" cy="1143000"/>
          </a:xfrm>
        </p:spPr>
        <p:txBody>
          <a:bodyPr anchor="ctr">
            <a:normAutofit fontScale="90000"/>
          </a:bodyPr>
          <a:lstStyle/>
          <a:p>
            <a:r>
              <a:rPr lang="en-US" dirty="0"/>
              <a:t>Compare </a:t>
            </a:r>
            <a:r>
              <a:rPr lang="en-US" dirty="0" err="1"/>
              <a:t>nGen</a:t>
            </a:r>
            <a:r>
              <a:rPr lang="en-US" dirty="0"/>
              <a:t>, BMR, </a:t>
            </a:r>
            <a:r>
              <a:rPr lang="en-US" dirty="0" err="1"/>
              <a:t>AmBe</a:t>
            </a:r>
            <a:r>
              <a:rPr lang="en-US" dirty="0"/>
              <a:t> Porosity</a:t>
            </a:r>
          </a:p>
        </p:txBody>
      </p:sp>
      <p:sp>
        <p:nvSpPr>
          <p:cNvPr id="5" name="Slide Number Placeholder 4">
            <a:extLst>
              <a:ext uri="{FF2B5EF4-FFF2-40B4-BE49-F238E27FC236}">
                <a16:creationId xmlns:a16="http://schemas.microsoft.com/office/drawing/2014/main" id="{DD273D11-C2E7-7C32-28CC-6FF2EFDA6EC1}"/>
              </a:ext>
            </a:extLst>
          </p:cNvPr>
          <p:cNvSpPr>
            <a:spLocks noGrp="1"/>
          </p:cNvSpPr>
          <p:nvPr>
            <p:ph type="sldNum" sz="quarter" idx="12"/>
          </p:nvPr>
        </p:nvSpPr>
        <p:spPr>
          <a:xfrm>
            <a:off x="6705600" y="6353444"/>
            <a:ext cx="2133600" cy="365125"/>
          </a:xfrm>
        </p:spPr>
        <p:txBody>
          <a:bodyPr>
            <a:normAutofit/>
          </a:bodyPr>
          <a:lstStyle/>
          <a:p>
            <a:pPr lvl="1">
              <a:spcAft>
                <a:spcPts val="600"/>
              </a:spcAft>
            </a:pPr>
            <a:fld id="{C6FED3E9-7E45-43AF-B275-0CF4FC5CD30B}" type="slidenum">
              <a:rPr lang="en-US" smtClean="0"/>
              <a:pPr lvl="1">
                <a:spcAft>
                  <a:spcPts val="600"/>
                </a:spcAft>
              </a:pPr>
              <a:t>27</a:t>
            </a:fld>
            <a:endParaRPr lang="en-US"/>
          </a:p>
        </p:txBody>
      </p:sp>
      <p:pic>
        <p:nvPicPr>
          <p:cNvPr id="4" name="Picture 3" descr="A screenshot of a graph&#10;&#10;Description automatically generated">
            <a:extLst>
              <a:ext uri="{FF2B5EF4-FFF2-40B4-BE49-F238E27FC236}">
                <a16:creationId xmlns:a16="http://schemas.microsoft.com/office/drawing/2014/main" id="{1110C3D7-7049-6AB5-814C-A05A9E0A0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867399"/>
          </a:xfrm>
          <a:prstGeom prst="rect">
            <a:avLst/>
          </a:prstGeom>
        </p:spPr>
      </p:pic>
    </p:spTree>
    <p:extLst>
      <p:ext uri="{BB962C8B-B14F-4D97-AF65-F5344CB8AC3E}">
        <p14:creationId xmlns:p14="http://schemas.microsoft.com/office/powerpoint/2010/main" val="692931509"/>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13B90-E593-93B9-1488-FC1A0B5DA97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A2D2CA0-D24B-41F5-8EF6-7D9135152134}"/>
              </a:ext>
            </a:extLst>
          </p:cNvPr>
          <p:cNvSpPr>
            <a:spLocks noGrp="1"/>
          </p:cNvSpPr>
          <p:nvPr>
            <p:ph type="title"/>
          </p:nvPr>
        </p:nvSpPr>
        <p:spPr>
          <a:xfrm>
            <a:off x="457200" y="0"/>
            <a:ext cx="8229600" cy="1143000"/>
          </a:xfrm>
        </p:spPr>
        <p:txBody>
          <a:bodyPr anchor="ctr">
            <a:normAutofit/>
          </a:bodyPr>
          <a:lstStyle/>
          <a:p>
            <a:r>
              <a:rPr lang="en-US" dirty="0"/>
              <a:t>New Generation Borehole Video</a:t>
            </a:r>
          </a:p>
        </p:txBody>
      </p:sp>
      <p:sp>
        <p:nvSpPr>
          <p:cNvPr id="5" name="Slide Number Placeholder 4">
            <a:extLst>
              <a:ext uri="{FF2B5EF4-FFF2-40B4-BE49-F238E27FC236}">
                <a16:creationId xmlns:a16="http://schemas.microsoft.com/office/drawing/2014/main" id="{CE33E8AA-03CE-7977-C9E1-518762B36CE2}"/>
              </a:ext>
            </a:extLst>
          </p:cNvPr>
          <p:cNvSpPr>
            <a:spLocks noGrp="1"/>
          </p:cNvSpPr>
          <p:nvPr>
            <p:ph type="sldNum" sz="quarter" idx="12"/>
          </p:nvPr>
        </p:nvSpPr>
        <p:spPr>
          <a:xfrm>
            <a:off x="6705600" y="6353444"/>
            <a:ext cx="2133600" cy="365125"/>
          </a:xfrm>
        </p:spPr>
        <p:txBody>
          <a:bodyPr>
            <a:normAutofit/>
          </a:bodyPr>
          <a:lstStyle/>
          <a:p>
            <a:pPr lvl="1">
              <a:spcAft>
                <a:spcPts val="600"/>
              </a:spcAft>
            </a:pPr>
            <a:fld id="{C6FED3E9-7E45-43AF-B275-0CF4FC5CD30B}" type="slidenum">
              <a:rPr lang="en-US" smtClean="0"/>
              <a:pPr lvl="1">
                <a:spcAft>
                  <a:spcPts val="600"/>
                </a:spcAft>
              </a:pPr>
              <a:t>28</a:t>
            </a:fld>
            <a:endParaRPr lang="en-US"/>
          </a:p>
        </p:txBody>
      </p:sp>
      <p:pic>
        <p:nvPicPr>
          <p:cNvPr id="3" name="Picture 2" descr="A close up of a wood&#10;&#10;Description automatically generated">
            <a:extLst>
              <a:ext uri="{FF2B5EF4-FFF2-40B4-BE49-F238E27FC236}">
                <a16:creationId xmlns:a16="http://schemas.microsoft.com/office/drawing/2014/main" id="{567E75BE-BBE5-75C3-3023-284E613F6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5155"/>
            <a:ext cx="9144000" cy="4627690"/>
          </a:xfrm>
          <a:prstGeom prst="rect">
            <a:avLst/>
          </a:prstGeom>
        </p:spPr>
      </p:pic>
    </p:spTree>
    <p:extLst>
      <p:ext uri="{BB962C8B-B14F-4D97-AF65-F5344CB8AC3E}">
        <p14:creationId xmlns:p14="http://schemas.microsoft.com/office/powerpoint/2010/main" val="153648487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4DF7A-E3C6-7688-73EB-2263F95C0A8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4E85EF4-9128-3E93-24BE-C3A0E494BE13}"/>
              </a:ext>
            </a:extLst>
          </p:cNvPr>
          <p:cNvSpPr>
            <a:spLocks noGrp="1"/>
          </p:cNvSpPr>
          <p:nvPr>
            <p:ph type="title"/>
          </p:nvPr>
        </p:nvSpPr>
        <p:spPr>
          <a:xfrm>
            <a:off x="457200" y="0"/>
            <a:ext cx="8229600" cy="1143000"/>
          </a:xfrm>
        </p:spPr>
        <p:txBody>
          <a:bodyPr anchor="ctr">
            <a:normAutofit/>
          </a:bodyPr>
          <a:lstStyle/>
          <a:p>
            <a:r>
              <a:rPr lang="en-US" dirty="0"/>
              <a:t>New Generation Borehole Video</a:t>
            </a:r>
          </a:p>
        </p:txBody>
      </p:sp>
      <p:sp>
        <p:nvSpPr>
          <p:cNvPr id="5" name="Slide Number Placeholder 4">
            <a:extLst>
              <a:ext uri="{FF2B5EF4-FFF2-40B4-BE49-F238E27FC236}">
                <a16:creationId xmlns:a16="http://schemas.microsoft.com/office/drawing/2014/main" id="{B2986678-0222-AE6B-C653-3CCAD257C544}"/>
              </a:ext>
            </a:extLst>
          </p:cNvPr>
          <p:cNvSpPr>
            <a:spLocks noGrp="1"/>
          </p:cNvSpPr>
          <p:nvPr>
            <p:ph type="sldNum" sz="quarter" idx="12"/>
          </p:nvPr>
        </p:nvSpPr>
        <p:spPr>
          <a:xfrm>
            <a:off x="6705600" y="6353444"/>
            <a:ext cx="2133600" cy="365125"/>
          </a:xfrm>
        </p:spPr>
        <p:txBody>
          <a:bodyPr>
            <a:normAutofit/>
          </a:bodyPr>
          <a:lstStyle/>
          <a:p>
            <a:pPr lvl="1">
              <a:spcAft>
                <a:spcPts val="600"/>
              </a:spcAft>
            </a:pPr>
            <a:fld id="{C6FED3E9-7E45-43AF-B275-0CF4FC5CD30B}" type="slidenum">
              <a:rPr lang="en-US" smtClean="0"/>
              <a:pPr lvl="1">
                <a:spcAft>
                  <a:spcPts val="600"/>
                </a:spcAft>
              </a:pPr>
              <a:t>29</a:t>
            </a:fld>
            <a:endParaRPr lang="en-US"/>
          </a:p>
        </p:txBody>
      </p:sp>
      <p:pic>
        <p:nvPicPr>
          <p:cNvPr id="4" name="Picture 3">
            <a:extLst>
              <a:ext uri="{FF2B5EF4-FFF2-40B4-BE49-F238E27FC236}">
                <a16:creationId xmlns:a16="http://schemas.microsoft.com/office/drawing/2014/main" id="{720C9197-EF2E-FA0A-2561-AC99F9DA13B0}"/>
              </a:ext>
            </a:extLst>
          </p:cNvPr>
          <p:cNvPicPr>
            <a:picLocks noChangeAspect="1"/>
          </p:cNvPicPr>
          <p:nvPr/>
        </p:nvPicPr>
        <p:blipFill>
          <a:blip r:embed="rId3"/>
          <a:stretch>
            <a:fillRect/>
          </a:stretch>
        </p:blipFill>
        <p:spPr>
          <a:xfrm>
            <a:off x="304800" y="1013859"/>
            <a:ext cx="8229600" cy="4830281"/>
          </a:xfrm>
          <a:prstGeom prst="rect">
            <a:avLst/>
          </a:prstGeom>
        </p:spPr>
      </p:pic>
    </p:spTree>
    <p:extLst>
      <p:ext uri="{BB962C8B-B14F-4D97-AF65-F5344CB8AC3E}">
        <p14:creationId xmlns:p14="http://schemas.microsoft.com/office/powerpoint/2010/main" val="3045266989"/>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43000"/>
            <a:ext cx="8686800" cy="4572000"/>
          </a:xfrm>
        </p:spPr>
        <p:txBody>
          <a:bodyPr>
            <a:normAutofit fontScale="92500" lnSpcReduction="10000"/>
          </a:bodyPr>
          <a:lstStyle/>
          <a:p>
            <a:pPr>
              <a:buFont typeface="Wingdings" pitchFamily="2" charset="2"/>
              <a:buChar char="Ø"/>
            </a:pPr>
            <a:r>
              <a:rPr lang="en-US" b="1" dirty="0"/>
              <a:t>Natural Gamma (delineate </a:t>
            </a:r>
            <a:r>
              <a:rPr lang="en-US" b="1" dirty="0" err="1"/>
              <a:t>hydrostratigraphic</a:t>
            </a:r>
            <a:r>
              <a:rPr lang="en-US" b="1" dirty="0"/>
              <a:t> units)</a:t>
            </a:r>
          </a:p>
          <a:p>
            <a:pPr>
              <a:buFont typeface="Wingdings" pitchFamily="2" charset="2"/>
              <a:buChar char="Ø"/>
            </a:pPr>
            <a:r>
              <a:rPr lang="en-US" b="1" dirty="0"/>
              <a:t>Spontaneous Potential (SP) </a:t>
            </a:r>
          </a:p>
          <a:p>
            <a:pPr>
              <a:buFont typeface="Wingdings" pitchFamily="2" charset="2"/>
              <a:buChar char="Ø"/>
            </a:pPr>
            <a:r>
              <a:rPr lang="en-US" b="1" dirty="0"/>
              <a:t>Resistivity (normal, single point, lateral, multi-point)</a:t>
            </a:r>
          </a:p>
          <a:p>
            <a:pPr>
              <a:buFont typeface="Wingdings" pitchFamily="2" charset="2"/>
              <a:buChar char="Ø"/>
            </a:pPr>
            <a:r>
              <a:rPr lang="en-US" b="1" dirty="0"/>
              <a:t>Flow Meter (ambient and pumping cond.)</a:t>
            </a:r>
          </a:p>
          <a:p>
            <a:pPr>
              <a:buFont typeface="Wingdings" pitchFamily="2" charset="2"/>
              <a:buChar char="Ø"/>
            </a:pPr>
            <a:r>
              <a:rPr lang="en-US" b="1" dirty="0"/>
              <a:t>Caliper (calculate cement volume)</a:t>
            </a:r>
          </a:p>
          <a:p>
            <a:pPr>
              <a:buFont typeface="Wingdings" pitchFamily="2" charset="2"/>
              <a:buChar char="Ø"/>
            </a:pPr>
            <a:r>
              <a:rPr lang="en-US" b="1" dirty="0"/>
              <a:t>Full Waveform Sonic (CBL)</a:t>
            </a:r>
          </a:p>
          <a:p>
            <a:pPr>
              <a:buFont typeface="Wingdings" pitchFamily="2" charset="2"/>
              <a:buChar char="Ø"/>
            </a:pPr>
            <a:r>
              <a:rPr lang="en-US" b="1" dirty="0"/>
              <a:t>Deviation (submersible pumps)</a:t>
            </a:r>
          </a:p>
          <a:p>
            <a:pPr>
              <a:buFont typeface="Wingdings" pitchFamily="2" charset="2"/>
              <a:buChar char="Ø"/>
            </a:pPr>
            <a:r>
              <a:rPr lang="en-US" b="1" dirty="0"/>
              <a:t>Temperature / Fluid Conductivity</a:t>
            </a:r>
          </a:p>
        </p:txBody>
      </p:sp>
      <p:sp>
        <p:nvSpPr>
          <p:cNvPr id="3" name="Title 2"/>
          <p:cNvSpPr>
            <a:spLocks noGrp="1"/>
          </p:cNvSpPr>
          <p:nvPr>
            <p:ph type="title"/>
          </p:nvPr>
        </p:nvSpPr>
        <p:spPr/>
        <p:txBody>
          <a:bodyPr>
            <a:normAutofit/>
          </a:bodyPr>
          <a:lstStyle/>
          <a:p>
            <a:r>
              <a:rPr lang="en-US" dirty="0"/>
              <a:t>Groundwater Logging</a:t>
            </a:r>
            <a:br>
              <a:rPr lang="en-US" dirty="0"/>
            </a:br>
            <a:endParaRPr lang="en-US" sz="2000" dirty="0"/>
          </a:p>
        </p:txBody>
      </p:sp>
      <p:sp>
        <p:nvSpPr>
          <p:cNvPr id="5" name="Slide Number Placeholder 4"/>
          <p:cNvSpPr>
            <a:spLocks noGrp="1"/>
          </p:cNvSpPr>
          <p:nvPr>
            <p:ph type="sldNum" sz="quarter" idx="12"/>
          </p:nvPr>
        </p:nvSpPr>
        <p:spPr/>
        <p:txBody>
          <a:bodyPr/>
          <a:lstStyle/>
          <a:p>
            <a:pPr algn="r"/>
            <a:fld id="{C6FED3E9-7E45-43AF-B275-0CF4FC5CD30B}" type="slidenum">
              <a:rPr lang="en-US" smtClean="0"/>
              <a:pPr algn="r"/>
              <a:t>3</a:t>
            </a:fld>
            <a:endParaRPr lang="en-US" dirty="0"/>
          </a:p>
        </p:txBody>
      </p:sp>
    </p:spTree>
    <p:extLst>
      <p:ext uri="{BB962C8B-B14F-4D97-AF65-F5344CB8AC3E}">
        <p14:creationId xmlns:p14="http://schemas.microsoft.com/office/powerpoint/2010/main" val="2819146816"/>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33BFF5-FA18-0970-27C5-F66611D40970}"/>
              </a:ext>
            </a:extLst>
          </p:cNvPr>
          <p:cNvSpPr>
            <a:spLocks noGrp="1"/>
          </p:cNvSpPr>
          <p:nvPr>
            <p:ph type="title"/>
          </p:nvPr>
        </p:nvSpPr>
        <p:spPr/>
        <p:txBody>
          <a:bodyPr/>
          <a:lstStyle/>
          <a:p>
            <a:r>
              <a:rPr lang="en-US" dirty="0"/>
              <a:t>Future Considerations …</a:t>
            </a:r>
          </a:p>
        </p:txBody>
      </p:sp>
      <p:sp>
        <p:nvSpPr>
          <p:cNvPr id="5" name="Slide Number Placeholder 4">
            <a:extLst>
              <a:ext uri="{FF2B5EF4-FFF2-40B4-BE49-F238E27FC236}">
                <a16:creationId xmlns:a16="http://schemas.microsoft.com/office/drawing/2014/main" id="{126788FE-58C2-5998-62AF-035AC3D81C83}"/>
              </a:ext>
            </a:extLst>
          </p:cNvPr>
          <p:cNvSpPr>
            <a:spLocks noGrp="1"/>
          </p:cNvSpPr>
          <p:nvPr>
            <p:ph type="sldNum" sz="quarter" idx="12"/>
          </p:nvPr>
        </p:nvSpPr>
        <p:spPr/>
        <p:txBody>
          <a:bodyPr/>
          <a:lstStyle/>
          <a:p>
            <a:pPr lvl="1"/>
            <a:fld id="{C6FED3E9-7E45-43AF-B275-0CF4FC5CD30B}" type="slidenum">
              <a:rPr lang="en-US" smtClean="0"/>
              <a:pPr lvl="1"/>
              <a:t>30</a:t>
            </a:fld>
            <a:endParaRPr lang="en-US" dirty="0"/>
          </a:p>
        </p:txBody>
      </p:sp>
      <p:sp>
        <p:nvSpPr>
          <p:cNvPr id="8" name="TextBox 7">
            <a:extLst>
              <a:ext uri="{FF2B5EF4-FFF2-40B4-BE49-F238E27FC236}">
                <a16:creationId xmlns:a16="http://schemas.microsoft.com/office/drawing/2014/main" id="{BD3DDA5D-5588-E446-E099-982E5382A74C}"/>
              </a:ext>
            </a:extLst>
          </p:cNvPr>
          <p:cNvSpPr txBox="1"/>
          <p:nvPr/>
        </p:nvSpPr>
        <p:spPr>
          <a:xfrm>
            <a:off x="228600" y="1676400"/>
            <a:ext cx="8991600" cy="4093428"/>
          </a:xfrm>
          <a:prstGeom prst="rect">
            <a:avLst/>
          </a:prstGeom>
          <a:noFill/>
        </p:spPr>
        <p:txBody>
          <a:bodyPr wrap="square" rtlCol="0">
            <a:spAutoFit/>
          </a:bodyPr>
          <a:lstStyle/>
          <a:p>
            <a:r>
              <a:rPr lang="en-US" sz="3200" dirty="0"/>
              <a:t>Future Development of Geophysical Logging Tools… ?</a:t>
            </a:r>
          </a:p>
          <a:p>
            <a:pPr marL="342900" indent="-342900">
              <a:buFont typeface="Wingdings" panose="05000000000000000000" pitchFamily="2" charset="2"/>
              <a:buChar char="Ø"/>
            </a:pPr>
            <a:r>
              <a:rPr lang="en-US" sz="2400" dirty="0"/>
              <a:t>	Calibrating D-D </a:t>
            </a:r>
            <a:r>
              <a:rPr lang="en-US" sz="2400" dirty="0" err="1"/>
              <a:t>nGen</a:t>
            </a:r>
            <a:r>
              <a:rPr lang="en-US" sz="2400" dirty="0"/>
              <a:t> tool in hydrogeological setting</a:t>
            </a:r>
          </a:p>
          <a:p>
            <a:pPr marL="342900" indent="-342900">
              <a:buFont typeface="Wingdings" panose="05000000000000000000" pitchFamily="2" charset="2"/>
              <a:buChar char="Ø"/>
            </a:pPr>
            <a:r>
              <a:rPr lang="en-US" sz="2400" dirty="0"/>
              <a:t>	Better in-situ mineralogy characterization</a:t>
            </a:r>
          </a:p>
          <a:p>
            <a:pPr marL="1714500" lvl="3" indent="-342900">
              <a:buFont typeface="Wingdings" panose="05000000000000000000" pitchFamily="2" charset="2"/>
              <a:buChar char="Ø"/>
            </a:pPr>
            <a:r>
              <a:rPr lang="en-US" sz="2400" dirty="0"/>
              <a:t>Higher resolution spectral gamma crystals</a:t>
            </a:r>
          </a:p>
          <a:p>
            <a:pPr marL="342900" indent="-342900">
              <a:buFont typeface="Wingdings" panose="05000000000000000000" pitchFamily="2" charset="2"/>
              <a:buChar char="Ø"/>
            </a:pPr>
            <a:r>
              <a:rPr lang="en-US" sz="2400" dirty="0"/>
              <a:t>	Improvements in Downhole XRF</a:t>
            </a:r>
          </a:p>
          <a:p>
            <a:pPr marL="342900" indent="-342900">
              <a:buFont typeface="Wingdings" panose="05000000000000000000" pitchFamily="2" charset="2"/>
              <a:buChar char="Ø"/>
            </a:pPr>
            <a:r>
              <a:rPr lang="en-US" sz="2400" dirty="0"/>
              <a:t>	In-situ movement of fluids through rock</a:t>
            </a:r>
          </a:p>
          <a:p>
            <a:pPr marL="342900" indent="-342900">
              <a:buFont typeface="Wingdings" panose="05000000000000000000" pitchFamily="2" charset="2"/>
              <a:buChar char="Ø"/>
            </a:pPr>
            <a:r>
              <a:rPr lang="en-US" sz="2400" dirty="0"/>
              <a:t>	Azimuthal borehole radar measurements</a:t>
            </a:r>
          </a:p>
          <a:p>
            <a:pPr marL="342900" indent="-342900">
              <a:buFont typeface="Wingdings" panose="05000000000000000000" pitchFamily="2" charset="2"/>
              <a:buChar char="Ø"/>
            </a:pPr>
            <a:r>
              <a:rPr lang="en-US" sz="2400" dirty="0"/>
              <a:t>	Acoustic Televiewer modelling in PVC monitor wells</a:t>
            </a:r>
          </a:p>
          <a:p>
            <a:pPr marL="342900" indent="-342900">
              <a:buFont typeface="Wingdings" panose="05000000000000000000" pitchFamily="2" charset="2"/>
              <a:buChar char="Ø"/>
            </a:pPr>
            <a:r>
              <a:rPr lang="en-US" sz="2400" dirty="0"/>
              <a:t>	Non-destructive highway construction pile logging tools.</a:t>
            </a:r>
          </a:p>
          <a:p>
            <a:pPr marL="285750" indent="-285750">
              <a:buFont typeface="Wingdings" panose="05000000000000000000" pitchFamily="2" charset="2"/>
              <a:buChar char="Ø"/>
            </a:pPr>
            <a:endParaRPr lang="en-US" dirty="0"/>
          </a:p>
          <a:p>
            <a:r>
              <a:rPr lang="en-US" dirty="0"/>
              <a:t>	</a:t>
            </a:r>
          </a:p>
        </p:txBody>
      </p:sp>
    </p:spTree>
    <p:extLst>
      <p:ext uri="{BB962C8B-B14F-4D97-AF65-F5344CB8AC3E}">
        <p14:creationId xmlns:p14="http://schemas.microsoft.com/office/powerpoint/2010/main" val="1832111188"/>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031" t="1774" r="3549" b="5646"/>
          <a:stretch/>
        </p:blipFill>
        <p:spPr>
          <a:xfrm>
            <a:off x="0" y="1143000"/>
            <a:ext cx="9136832" cy="5655594"/>
          </a:xfrm>
          <a:ln w="25400">
            <a:solidFill>
              <a:srgbClr val="089433"/>
            </a:solidFill>
          </a:ln>
        </p:spPr>
      </p:pic>
      <p:sp>
        <p:nvSpPr>
          <p:cNvPr id="3" name="Title 2"/>
          <p:cNvSpPr>
            <a:spLocks noGrp="1"/>
          </p:cNvSpPr>
          <p:nvPr>
            <p:ph type="title"/>
          </p:nvPr>
        </p:nvSpPr>
        <p:spPr>
          <a:xfrm>
            <a:off x="457200" y="59406"/>
            <a:ext cx="8229600" cy="1143000"/>
          </a:xfrm>
        </p:spPr>
        <p:txBody>
          <a:bodyPr/>
          <a:lstStyle/>
          <a:p>
            <a:r>
              <a:rPr lang="en-US" dirty="0"/>
              <a:t>Colorado USA</a:t>
            </a:r>
          </a:p>
        </p:txBody>
      </p:sp>
      <p:sp>
        <p:nvSpPr>
          <p:cNvPr id="5" name="Slide Number Placeholder 4"/>
          <p:cNvSpPr>
            <a:spLocks noGrp="1"/>
          </p:cNvSpPr>
          <p:nvPr>
            <p:ph type="sldNum" sz="quarter" idx="12"/>
          </p:nvPr>
        </p:nvSpPr>
        <p:spPr/>
        <p:txBody>
          <a:bodyPr/>
          <a:lstStyle/>
          <a:p>
            <a:fld id="{C6FED3E9-7E45-43AF-B275-0CF4FC5CD30B}" type="slidenum">
              <a:rPr lang="en-US" smtClean="0"/>
              <a:t>31</a:t>
            </a:fld>
            <a:endParaRPr lang="en-US"/>
          </a:p>
        </p:txBody>
      </p:sp>
      <p:sp>
        <p:nvSpPr>
          <p:cNvPr id="2" name="TextBox 1">
            <a:extLst>
              <a:ext uri="{FF2B5EF4-FFF2-40B4-BE49-F238E27FC236}">
                <a16:creationId xmlns:a16="http://schemas.microsoft.com/office/drawing/2014/main" id="{2587AE2E-6C7A-7BC9-5227-F890F547B079}"/>
              </a:ext>
            </a:extLst>
          </p:cNvPr>
          <p:cNvSpPr txBox="1"/>
          <p:nvPr/>
        </p:nvSpPr>
        <p:spPr>
          <a:xfrm>
            <a:off x="3276600" y="4191000"/>
            <a:ext cx="3124200" cy="769441"/>
          </a:xfrm>
          <a:prstGeom prst="rect">
            <a:avLst/>
          </a:prstGeom>
          <a:noFill/>
        </p:spPr>
        <p:txBody>
          <a:bodyPr wrap="square" rtlCol="0">
            <a:spAutoFit/>
          </a:bodyPr>
          <a:lstStyle/>
          <a:p>
            <a:r>
              <a:rPr lang="en-US" sz="4400" b="1" dirty="0">
                <a:solidFill>
                  <a:srgbClr val="FFFF00"/>
                </a:solidFill>
              </a:rPr>
              <a:t>Questions ?</a:t>
            </a:r>
          </a:p>
        </p:txBody>
      </p:sp>
    </p:spTree>
    <p:extLst>
      <p:ext uri="{BB962C8B-B14F-4D97-AF65-F5344CB8AC3E}">
        <p14:creationId xmlns:p14="http://schemas.microsoft.com/office/powerpoint/2010/main" val="3673346715"/>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295400"/>
            <a:ext cx="8991600" cy="4800600"/>
          </a:xfrm>
        </p:spPr>
        <p:txBody>
          <a:bodyPr>
            <a:normAutofit/>
          </a:bodyPr>
          <a:lstStyle/>
          <a:p>
            <a:pPr>
              <a:buFont typeface="Wingdings" pitchFamily="2" charset="2"/>
              <a:buChar char="Ø"/>
            </a:pPr>
            <a:r>
              <a:rPr lang="en-US" b="1" dirty="0"/>
              <a:t>Fluid Sampling</a:t>
            </a:r>
          </a:p>
          <a:p>
            <a:pPr>
              <a:buFont typeface="Wingdings" pitchFamily="2" charset="2"/>
              <a:buChar char="Ø"/>
            </a:pPr>
            <a:r>
              <a:rPr lang="en-US" b="1" dirty="0"/>
              <a:t>Water Quality (pH, TFR, DO, </a:t>
            </a:r>
            <a:r>
              <a:rPr lang="en-US" b="1" dirty="0" err="1"/>
              <a:t>ReDox</a:t>
            </a:r>
            <a:r>
              <a:rPr lang="en-US" b="1" dirty="0"/>
              <a:t>)</a:t>
            </a:r>
          </a:p>
          <a:p>
            <a:pPr>
              <a:buFont typeface="Wingdings" pitchFamily="2" charset="2"/>
              <a:buChar char="Ø"/>
            </a:pPr>
            <a:r>
              <a:rPr lang="en-US" b="1" dirty="0"/>
              <a:t>Density (not often used)</a:t>
            </a:r>
          </a:p>
          <a:p>
            <a:pPr>
              <a:buFont typeface="Wingdings" pitchFamily="2" charset="2"/>
              <a:buChar char="Ø"/>
            </a:pPr>
            <a:r>
              <a:rPr lang="en-US" b="1" dirty="0">
                <a:solidFill>
                  <a:srgbClr val="089433"/>
                </a:solidFill>
              </a:rPr>
              <a:t>Neutron </a:t>
            </a:r>
            <a:r>
              <a:rPr lang="en-US" sz="2400" b="1" i="1" dirty="0">
                <a:solidFill>
                  <a:srgbClr val="089433"/>
                </a:solidFill>
              </a:rPr>
              <a:t>(New non-source technology to estimate porosity)</a:t>
            </a:r>
          </a:p>
          <a:p>
            <a:pPr>
              <a:buFont typeface="Wingdings" pitchFamily="2" charset="2"/>
              <a:buChar char="Ø"/>
            </a:pPr>
            <a:r>
              <a:rPr lang="en-US" b="1" dirty="0">
                <a:solidFill>
                  <a:srgbClr val="089433"/>
                </a:solidFill>
              </a:rPr>
              <a:t>Borehole Magnetic Resonance (BMR)</a:t>
            </a:r>
          </a:p>
          <a:p>
            <a:pPr>
              <a:buFont typeface="Wingdings" pitchFamily="2" charset="2"/>
              <a:buChar char="Ø"/>
            </a:pPr>
            <a:r>
              <a:rPr lang="en-US" b="1" dirty="0">
                <a:solidFill>
                  <a:srgbClr val="089433"/>
                </a:solidFill>
              </a:rPr>
              <a:t>Borehole Video </a:t>
            </a:r>
            <a:r>
              <a:rPr lang="en-US" sz="2400" b="1" dirty="0">
                <a:solidFill>
                  <a:srgbClr val="089433"/>
                </a:solidFill>
              </a:rPr>
              <a:t>(Inspection, Integrity, Confirmation)</a:t>
            </a:r>
          </a:p>
        </p:txBody>
      </p:sp>
      <p:sp>
        <p:nvSpPr>
          <p:cNvPr id="3" name="Title 2"/>
          <p:cNvSpPr>
            <a:spLocks noGrp="1"/>
          </p:cNvSpPr>
          <p:nvPr>
            <p:ph type="title"/>
          </p:nvPr>
        </p:nvSpPr>
        <p:spPr/>
        <p:txBody>
          <a:bodyPr>
            <a:normAutofit/>
          </a:bodyPr>
          <a:lstStyle/>
          <a:p>
            <a:r>
              <a:rPr lang="en-US" dirty="0"/>
              <a:t>Groundwater Logging</a:t>
            </a:r>
            <a:br>
              <a:rPr lang="en-US" dirty="0"/>
            </a:br>
            <a:endParaRPr lang="en-US" sz="2000" dirty="0"/>
          </a:p>
        </p:txBody>
      </p:sp>
      <p:sp>
        <p:nvSpPr>
          <p:cNvPr id="5" name="Slide Number Placeholder 4"/>
          <p:cNvSpPr>
            <a:spLocks noGrp="1"/>
          </p:cNvSpPr>
          <p:nvPr>
            <p:ph type="sldNum" sz="quarter" idx="12"/>
          </p:nvPr>
        </p:nvSpPr>
        <p:spPr/>
        <p:txBody>
          <a:bodyPr/>
          <a:lstStyle/>
          <a:p>
            <a:pPr algn="r"/>
            <a:fld id="{C6FED3E9-7E45-43AF-B275-0CF4FC5CD30B}" type="slidenum">
              <a:rPr lang="en-US" smtClean="0"/>
              <a:pPr algn="r"/>
              <a:t>4</a:t>
            </a:fld>
            <a:endParaRPr lang="en-US" dirty="0"/>
          </a:p>
        </p:txBody>
      </p:sp>
    </p:spTree>
    <p:extLst>
      <p:ext uri="{BB962C8B-B14F-4D97-AF65-F5344CB8AC3E}">
        <p14:creationId xmlns:p14="http://schemas.microsoft.com/office/powerpoint/2010/main" val="518177959"/>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Groundwater Logging</a:t>
            </a:r>
            <a:br>
              <a:rPr lang="en-US" dirty="0"/>
            </a:br>
            <a:endParaRPr lang="en-US" sz="2000" dirty="0"/>
          </a:p>
        </p:txBody>
      </p:sp>
      <p:sp>
        <p:nvSpPr>
          <p:cNvPr id="5" name="Slide Number Placeholder 4"/>
          <p:cNvSpPr>
            <a:spLocks noGrp="1"/>
          </p:cNvSpPr>
          <p:nvPr>
            <p:ph type="sldNum" sz="quarter" idx="12"/>
          </p:nvPr>
        </p:nvSpPr>
        <p:spPr/>
        <p:txBody>
          <a:bodyPr/>
          <a:lstStyle/>
          <a:p>
            <a:pPr algn="r"/>
            <a:fld id="{C6FED3E9-7E45-43AF-B275-0CF4FC5CD30B}" type="slidenum">
              <a:rPr lang="en-US" smtClean="0"/>
              <a:pPr algn="r"/>
              <a:t>5</a:t>
            </a:fld>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l="20000" r="20000"/>
          <a:stretch/>
        </p:blipFill>
        <p:spPr>
          <a:xfrm>
            <a:off x="381000" y="1066800"/>
            <a:ext cx="3505200" cy="4381500"/>
          </a:xfrm>
          <a:ln w="25400">
            <a:solidFill>
              <a:srgbClr val="089433"/>
            </a:solidFill>
          </a:ln>
        </p:spPr>
      </p:pic>
      <p:sp>
        <p:nvSpPr>
          <p:cNvPr id="2" name="TextBox 1">
            <a:extLst>
              <a:ext uri="{FF2B5EF4-FFF2-40B4-BE49-F238E27FC236}">
                <a16:creationId xmlns:a16="http://schemas.microsoft.com/office/drawing/2014/main" id="{8476F35F-4B7D-2C49-1D8B-5DEB9BA19C9A}"/>
              </a:ext>
            </a:extLst>
          </p:cNvPr>
          <p:cNvSpPr txBox="1"/>
          <p:nvPr/>
        </p:nvSpPr>
        <p:spPr>
          <a:xfrm>
            <a:off x="304800" y="5395379"/>
            <a:ext cx="3505200" cy="646331"/>
          </a:xfrm>
          <a:prstGeom prst="rect">
            <a:avLst/>
          </a:prstGeom>
          <a:noFill/>
        </p:spPr>
        <p:txBody>
          <a:bodyPr wrap="square" rtlCol="0">
            <a:spAutoFit/>
          </a:bodyPr>
          <a:lstStyle/>
          <a:p>
            <a:r>
              <a:rPr lang="en-US" dirty="0"/>
              <a:t>Deployed at </a:t>
            </a:r>
            <a:r>
              <a:rPr lang="en-US" dirty="0" err="1"/>
              <a:t>Oyu</a:t>
            </a:r>
            <a:r>
              <a:rPr lang="en-US" dirty="0"/>
              <a:t> Tolgoi Copper Mine, Mongolia</a:t>
            </a:r>
          </a:p>
        </p:txBody>
      </p:sp>
      <p:pic>
        <p:nvPicPr>
          <p:cNvPr id="3074" name="Picture 2">
            <a:extLst>
              <a:ext uri="{FF2B5EF4-FFF2-40B4-BE49-F238E27FC236}">
                <a16:creationId xmlns:a16="http://schemas.microsoft.com/office/drawing/2014/main" id="{4A2AE732-B0B1-8121-2B59-DB7678CB21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843" y="1295400"/>
            <a:ext cx="2829546" cy="3704371"/>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0C470D-A7DF-8B28-345D-DF6676EACA34}"/>
              </a:ext>
            </a:extLst>
          </p:cNvPr>
          <p:cNvSpPr txBox="1"/>
          <p:nvPr/>
        </p:nvSpPr>
        <p:spPr>
          <a:xfrm>
            <a:off x="5299843" y="4999771"/>
            <a:ext cx="2777357" cy="369332"/>
          </a:xfrm>
          <a:prstGeom prst="rect">
            <a:avLst/>
          </a:prstGeom>
          <a:noFill/>
        </p:spPr>
        <p:txBody>
          <a:bodyPr wrap="square" rtlCol="0">
            <a:spAutoFit/>
          </a:bodyPr>
          <a:lstStyle/>
          <a:p>
            <a:r>
              <a:rPr lang="en-US" dirty="0"/>
              <a:t>Water Well Driller, MS</a:t>
            </a:r>
          </a:p>
        </p:txBody>
      </p:sp>
    </p:spTree>
    <p:extLst>
      <p:ext uri="{BB962C8B-B14F-4D97-AF65-F5344CB8AC3E}">
        <p14:creationId xmlns:p14="http://schemas.microsoft.com/office/powerpoint/2010/main" val="2564678232"/>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963"/>
            <a:ext cx="8229600" cy="1143000"/>
          </a:xfrm>
        </p:spPr>
        <p:txBody>
          <a:bodyPr/>
          <a:lstStyle/>
          <a:p>
            <a:r>
              <a:rPr lang="en-US" dirty="0"/>
              <a:t>Groundwater Logging</a:t>
            </a:r>
          </a:p>
        </p:txBody>
      </p:sp>
      <p:sp>
        <p:nvSpPr>
          <p:cNvPr id="5" name="Slide Number Placeholder 4"/>
          <p:cNvSpPr>
            <a:spLocks noGrp="1"/>
          </p:cNvSpPr>
          <p:nvPr>
            <p:ph type="sldNum" sz="quarter" idx="12"/>
          </p:nvPr>
        </p:nvSpPr>
        <p:spPr/>
        <p:txBody>
          <a:bodyPr/>
          <a:lstStyle/>
          <a:p>
            <a:pPr algn="r"/>
            <a:fld id="{C6FED3E9-7E45-43AF-B275-0CF4FC5CD30B}" type="slidenum">
              <a:rPr lang="en-US" smtClean="0"/>
              <a:pPr algn="r"/>
              <a:t>6</a:t>
            </a:fld>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6399" y="1070698"/>
            <a:ext cx="6294002" cy="4720502"/>
          </a:xfrm>
        </p:spPr>
      </p:pic>
      <p:sp>
        <p:nvSpPr>
          <p:cNvPr id="8" name="TextBox 7"/>
          <p:cNvSpPr txBox="1"/>
          <p:nvPr/>
        </p:nvSpPr>
        <p:spPr>
          <a:xfrm>
            <a:off x="1524000" y="5791200"/>
            <a:ext cx="5638800" cy="646331"/>
          </a:xfrm>
          <a:prstGeom prst="rect">
            <a:avLst/>
          </a:prstGeom>
          <a:noFill/>
        </p:spPr>
        <p:txBody>
          <a:bodyPr wrap="square" rtlCol="0">
            <a:spAutoFit/>
          </a:bodyPr>
          <a:lstStyle/>
          <a:p>
            <a:pPr algn="ctr"/>
            <a:r>
              <a:rPr lang="en-US" dirty="0"/>
              <a:t>Water Well site, Saudi Arabia</a:t>
            </a:r>
          </a:p>
          <a:p>
            <a:pPr algn="ctr"/>
            <a:r>
              <a:rPr lang="en-US" b="1" i="1" dirty="0">
                <a:solidFill>
                  <a:srgbClr val="089433"/>
                </a:solidFill>
              </a:rPr>
              <a:t>Static WL at this site = 1200 meters</a:t>
            </a:r>
          </a:p>
        </p:txBody>
      </p:sp>
    </p:spTree>
    <p:extLst>
      <p:ext uri="{BB962C8B-B14F-4D97-AF65-F5344CB8AC3E}">
        <p14:creationId xmlns:p14="http://schemas.microsoft.com/office/powerpoint/2010/main" val="1775331333"/>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Water Well Logging</a:t>
            </a:r>
          </a:p>
        </p:txBody>
      </p:sp>
      <p:sp>
        <p:nvSpPr>
          <p:cNvPr id="5" name="Slide Number Placeholder 4"/>
          <p:cNvSpPr>
            <a:spLocks noGrp="1"/>
          </p:cNvSpPr>
          <p:nvPr>
            <p:ph type="sldNum" sz="quarter" idx="12"/>
          </p:nvPr>
        </p:nvSpPr>
        <p:spPr/>
        <p:txBody>
          <a:bodyPr/>
          <a:lstStyle/>
          <a:p>
            <a:pPr algn="r"/>
            <a:fld id="{C6FED3E9-7E45-43AF-B275-0CF4FC5CD30B}" type="slidenum">
              <a:rPr lang="en-US" smtClean="0"/>
              <a:pPr algn="r"/>
              <a:t>7</a:t>
            </a:fld>
            <a:endParaRPr lang="en-US" dirty="0"/>
          </a:p>
        </p:txBody>
      </p:sp>
      <p:sp>
        <p:nvSpPr>
          <p:cNvPr id="11" name="TextBox 10"/>
          <p:cNvSpPr txBox="1"/>
          <p:nvPr/>
        </p:nvSpPr>
        <p:spPr>
          <a:xfrm>
            <a:off x="1072662" y="5494690"/>
            <a:ext cx="6172200" cy="369332"/>
          </a:xfrm>
          <a:prstGeom prst="rect">
            <a:avLst/>
          </a:prstGeom>
          <a:noFill/>
        </p:spPr>
        <p:txBody>
          <a:bodyPr wrap="square" rtlCol="0">
            <a:spAutoFit/>
          </a:bodyPr>
          <a:lstStyle/>
          <a:p>
            <a:pPr algn="ctr"/>
            <a:r>
              <a:rPr lang="en-US" dirty="0"/>
              <a:t>South Carolina Dept. of Health &amp; Environmental Control</a:t>
            </a:r>
          </a:p>
        </p:txBody>
      </p:sp>
      <p:pic>
        <p:nvPicPr>
          <p:cNvPr id="7170" name="Picture 2" descr="C:\Mount Sopris\Old Users Folder\Misc Photos\SCDHE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571498" cy="4380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167406"/>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Water Well Logging</a:t>
            </a:r>
          </a:p>
        </p:txBody>
      </p:sp>
      <p:sp>
        <p:nvSpPr>
          <p:cNvPr id="5" name="Slide Number Placeholder 4"/>
          <p:cNvSpPr>
            <a:spLocks noGrp="1"/>
          </p:cNvSpPr>
          <p:nvPr>
            <p:ph type="sldNum" sz="quarter" idx="12"/>
          </p:nvPr>
        </p:nvSpPr>
        <p:spPr/>
        <p:txBody>
          <a:bodyPr/>
          <a:lstStyle/>
          <a:p>
            <a:pPr algn="r"/>
            <a:fld id="{C6FED3E9-7E45-43AF-B275-0CF4FC5CD30B}" type="slidenum">
              <a:rPr lang="en-US" smtClean="0"/>
              <a:pPr algn="r"/>
              <a:t>8</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55621"/>
            <a:ext cx="6172200" cy="4629150"/>
          </a:xfrm>
          <a:prstGeom prst="rect">
            <a:avLst/>
          </a:prstGeom>
        </p:spPr>
      </p:pic>
      <p:sp>
        <p:nvSpPr>
          <p:cNvPr id="11" name="TextBox 10"/>
          <p:cNvSpPr txBox="1"/>
          <p:nvPr/>
        </p:nvSpPr>
        <p:spPr>
          <a:xfrm>
            <a:off x="2133600" y="6057399"/>
            <a:ext cx="4267200" cy="369332"/>
          </a:xfrm>
          <a:prstGeom prst="rect">
            <a:avLst/>
          </a:prstGeom>
          <a:noFill/>
        </p:spPr>
        <p:txBody>
          <a:bodyPr wrap="square" rtlCol="0">
            <a:spAutoFit/>
          </a:bodyPr>
          <a:lstStyle/>
          <a:p>
            <a:pPr algn="ctr"/>
            <a:r>
              <a:rPr lang="en-US" dirty="0"/>
              <a:t>Illinois State Geological Survey</a:t>
            </a:r>
          </a:p>
        </p:txBody>
      </p:sp>
    </p:spTree>
    <p:extLst>
      <p:ext uri="{BB962C8B-B14F-4D97-AF65-F5344CB8AC3E}">
        <p14:creationId xmlns:p14="http://schemas.microsoft.com/office/powerpoint/2010/main" val="3902800744"/>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Groundwater Logging</a:t>
            </a:r>
          </a:p>
        </p:txBody>
      </p:sp>
      <p:sp>
        <p:nvSpPr>
          <p:cNvPr id="5" name="Slide Number Placeholder 4"/>
          <p:cNvSpPr>
            <a:spLocks noGrp="1"/>
          </p:cNvSpPr>
          <p:nvPr>
            <p:ph type="sldNum" sz="quarter" idx="12"/>
          </p:nvPr>
        </p:nvSpPr>
        <p:spPr/>
        <p:txBody>
          <a:bodyPr/>
          <a:lstStyle/>
          <a:p>
            <a:pPr algn="r"/>
            <a:fld id="{C6FED3E9-7E45-43AF-B275-0CF4FC5CD30B}" type="slidenum">
              <a:rPr lang="en-US" smtClean="0"/>
              <a:pPr algn="r"/>
              <a:t>9</a:t>
            </a:fld>
            <a:endParaRPr lang="en-US" dirty="0"/>
          </a:p>
        </p:txBody>
      </p:sp>
      <p:sp>
        <p:nvSpPr>
          <p:cNvPr id="11" name="TextBox 10"/>
          <p:cNvSpPr txBox="1"/>
          <p:nvPr/>
        </p:nvSpPr>
        <p:spPr>
          <a:xfrm>
            <a:off x="753050" y="4953000"/>
            <a:ext cx="4740166" cy="369332"/>
          </a:xfrm>
          <a:prstGeom prst="rect">
            <a:avLst/>
          </a:prstGeom>
          <a:noFill/>
        </p:spPr>
        <p:txBody>
          <a:bodyPr wrap="square" rtlCol="0">
            <a:spAutoFit/>
          </a:bodyPr>
          <a:lstStyle/>
          <a:p>
            <a:pPr algn="ctr"/>
            <a:r>
              <a:rPr lang="en-US" dirty="0"/>
              <a:t>Water Well Logging Truck sent to Algeria</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766" y="1273743"/>
            <a:ext cx="2895600" cy="514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0600" y="1752600"/>
            <a:ext cx="3962400" cy="369332"/>
          </a:xfrm>
          <a:prstGeom prst="rect">
            <a:avLst/>
          </a:prstGeom>
          <a:noFill/>
        </p:spPr>
        <p:txBody>
          <a:bodyPr wrap="square" rtlCol="0">
            <a:spAutoFit/>
          </a:bodyPr>
          <a:lstStyle/>
          <a:p>
            <a:endParaRPr lang="en-US" dirty="0"/>
          </a:p>
        </p:txBody>
      </p:sp>
      <p:pic>
        <p:nvPicPr>
          <p:cNvPr id="8195" name="Picture 3" descr="C:\Users\Jim\Pictures\Samsung Photos\20131007_1305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3" y="1287422"/>
            <a:ext cx="5620900" cy="316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335538"/>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2868</TotalTime>
  <Words>2733</Words>
  <Application>Microsoft Office PowerPoint</Application>
  <PresentationFormat>On-screen Show (4:3)</PresentationFormat>
  <Paragraphs>308</Paragraphs>
  <Slides>31</Slides>
  <Notes>31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Arial</vt:lpstr>
      <vt:lpstr>Arial Narrow</vt:lpstr>
      <vt:lpstr>Calibri</vt:lpstr>
      <vt:lpstr>Cambria Math</vt:lpstr>
      <vt:lpstr>Century Gothic</vt:lpstr>
      <vt:lpstr>Roboto</vt:lpstr>
      <vt:lpstr>Segoe UI</vt:lpstr>
      <vt:lpstr>Symbol</vt:lpstr>
      <vt:lpstr>Times New Roman</vt:lpstr>
      <vt:lpstr>Wingdings</vt:lpstr>
      <vt:lpstr>Office Theme</vt:lpstr>
      <vt:lpstr>Custom Design</vt:lpstr>
      <vt:lpstr>Recent Advances in Borehole Geophysical Logging Tools for Groundwater Applications </vt:lpstr>
      <vt:lpstr>Why Use Borehole Logging</vt:lpstr>
      <vt:lpstr>Groundwater Logging </vt:lpstr>
      <vt:lpstr>Groundwater Logging </vt:lpstr>
      <vt:lpstr>Groundwater Logging </vt:lpstr>
      <vt:lpstr>Groundwater Logging</vt:lpstr>
      <vt:lpstr>Water Well Logging</vt:lpstr>
      <vt:lpstr>Water Well Logging</vt:lpstr>
      <vt:lpstr>Groundwater Logging</vt:lpstr>
      <vt:lpstr>Groundwater Logging </vt:lpstr>
      <vt:lpstr>Groundwater Logging </vt:lpstr>
      <vt:lpstr>Groundwater Logging </vt:lpstr>
      <vt:lpstr>Typical Multi-Point GR-Resistivity Log</vt:lpstr>
      <vt:lpstr>Resistivity Log Calculations</vt:lpstr>
      <vt:lpstr>Typical Multi-Point GR-Resistivity Log</vt:lpstr>
      <vt:lpstr>  </vt:lpstr>
      <vt:lpstr>Nuclear (Borehole) Magnetic Resonance</vt:lpstr>
      <vt:lpstr>Nuclear (Borehole) Magnetic Resonance</vt:lpstr>
      <vt:lpstr>Nuclear (Borehole) Magnetic Resonance</vt:lpstr>
      <vt:lpstr>Typical Am241Be Neutron-Thermal-Neutron Tool</vt:lpstr>
      <vt:lpstr>Typical Am241Be Neutron-Thermal-Neutron Tool</vt:lpstr>
      <vt:lpstr>Calibrating Neutron tools </vt:lpstr>
      <vt:lpstr>Neutron tool radius of investigation compared to other downhole logging tools.</vt:lpstr>
      <vt:lpstr>New D-D Neutron Generator</vt:lpstr>
      <vt:lpstr>New Borehole Neutron Generator</vt:lpstr>
      <vt:lpstr>MCNP Simulated nGen Response</vt:lpstr>
      <vt:lpstr>Compare nGen, BMR, AmBe Porosity</vt:lpstr>
      <vt:lpstr>New Generation Borehole Video</vt:lpstr>
      <vt:lpstr>New Generation Borehole Video</vt:lpstr>
      <vt:lpstr>Future Considerations …</vt:lpstr>
      <vt:lpstr>Colorado USA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dc:creator>
  <cp:lastModifiedBy>Jim LoCoco</cp:lastModifiedBy>
  <cp:revision>80</cp:revision>
  <dcterms:created xsi:type="dcterms:W3CDTF">2013-07-29T22:37:53Z</dcterms:created>
  <dcterms:modified xsi:type="dcterms:W3CDTF">2025-02-07T17:05:01Z</dcterms:modified>
</cp:coreProperties>
</file>